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70" autoAdjust="0"/>
    <p:restoredTop sz="94660"/>
  </p:normalViewPr>
  <p:slideViewPr>
    <p:cSldViewPr snapToGrid="0">
      <p:cViewPr varScale="1">
        <p:scale>
          <a:sx n="68" d="100"/>
          <a:sy n="68" d="100"/>
        </p:scale>
        <p:origin x="61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ADA28B5-D08A-440D-A517-75D1F617C77A}" type="datetimeFigureOut">
              <a:rPr lang="en-US" smtClean="0"/>
              <a:t>5/13/2021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E52358-71BD-4060-B2D0-30D0DF430906}" type="slidenum">
              <a:rPr lang="en-US" smtClean="0"/>
              <a:t>‹#›</a:t>
            </a:fld>
            <a:endParaRPr lang="en-US"/>
          </a:p>
        </p:txBody>
      </p:sp>
    </p:spTree>
    <p:extLst>
      <p:ext uri="{BB962C8B-B14F-4D97-AF65-F5344CB8AC3E}">
        <p14:creationId xmlns:p14="http://schemas.microsoft.com/office/powerpoint/2010/main" val="3704030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BB&amp;G will be the premier bar that ‘the locals' visit in suburban Palm Beach County because of providing exemplary services with a vast selection of beer and wines, and offering winning food in a relaxing environment. The bar's success will rest on the owners, who have a combined 30+ years of expertise in the bar and restaurant industry. The founders will be dedicated to ensuring the success of this operation. Employees will be hand-picked and will share similar beliefs as the owners, that will involve keeping all the customers happy to ensure a repeat business.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BB&amp;G will achieve such objectives by using a concerted advertising &amp; a marketing campaign, relying on signage, and, most importantly, by word of mouth. Given that the site is found in a significant intersection in along the Palm Beach County, the site is strategically positioned for any kind of business because of an average traffic counting to approximately 42,000 people on a daily basis. Also, the site had been chosen because of surrounding beautiful demographics and reasonable rent rates.</a:t>
            </a:r>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0E52358-71BD-4060-B2D0-30D0DF430906}" type="slidenum">
              <a:rPr lang="en-US" smtClean="0"/>
              <a:t>2</a:t>
            </a:fld>
            <a:endParaRPr lang="en-US"/>
          </a:p>
        </p:txBody>
      </p:sp>
    </p:spTree>
    <p:extLst>
      <p:ext uri="{BB962C8B-B14F-4D97-AF65-F5344CB8AC3E}">
        <p14:creationId xmlns:p14="http://schemas.microsoft.com/office/powerpoint/2010/main" val="18467155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5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As a start-up firm, BB&amp;G will have to create a special brand loyalty and position to the consumer, something that might take long.</a:t>
            </a:r>
          </a:p>
          <a:p>
            <a:r>
              <a:rPr lang="en-US" sz="5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As a new business, BB&amp;G may experience a shortage of working capital and there is need for the business to find a sponsor to partner with.</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5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BB&amp;G must start from scratch to establish a positive brand awareness among the consumer market.</a:t>
            </a:r>
            <a:endParaRPr lang="en-US" sz="54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sz="5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0E52358-71BD-4060-B2D0-30D0DF430906}" type="slidenum">
              <a:rPr lang="en-US" smtClean="0"/>
              <a:t>11</a:t>
            </a:fld>
            <a:endParaRPr lang="en-US"/>
          </a:p>
        </p:txBody>
      </p:sp>
    </p:spTree>
    <p:extLst>
      <p:ext uri="{BB962C8B-B14F-4D97-AF65-F5344CB8AC3E}">
        <p14:creationId xmlns:p14="http://schemas.microsoft.com/office/powerpoint/2010/main" val="42280589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4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BB&amp;G will be a brand-new bar and grill in West Palm Beach, Florida. Notably, the business aims at generating a massive profit during the first 24 months and repay all the financial dues with the first four years. The only way to achieve such objections is by differentiating the business from those of the rivals by assuring the locals that BB&amp;G will be a genuine local and neighborhood bar &amp; grill by providing various special choices of drinks and food in a relaxing atmosphere that will be attracting customers while retaining the existing ones. </a:t>
            </a:r>
            <a:endParaRPr lang="en-US" sz="40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sz="40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0E52358-71BD-4060-B2D0-30D0DF430906}" type="slidenum">
              <a:rPr lang="en-US" smtClean="0"/>
              <a:t>14</a:t>
            </a:fld>
            <a:endParaRPr lang="en-US"/>
          </a:p>
        </p:txBody>
      </p:sp>
    </p:spTree>
    <p:extLst>
      <p:ext uri="{BB962C8B-B14F-4D97-AF65-F5344CB8AC3E}">
        <p14:creationId xmlns:p14="http://schemas.microsoft.com/office/powerpoint/2010/main" val="7438170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6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Given the light jazz music during weekends and some of the evenings, BB&amp;G will provide a competitive advantage over its more experienced rivals in the market. Despite similar bars existing in downtown West Palm Beach in Florida, BB&amp;G will significantly be designed into filling the void across the suburbs</a:t>
            </a:r>
            <a:endParaRPr lang="en-US" sz="66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0E52358-71BD-4060-B2D0-30D0DF430906}" type="slidenum">
              <a:rPr lang="en-US" smtClean="0"/>
              <a:t>15</a:t>
            </a:fld>
            <a:endParaRPr lang="en-US"/>
          </a:p>
        </p:txBody>
      </p:sp>
    </p:spTree>
    <p:extLst>
      <p:ext uri="{BB962C8B-B14F-4D97-AF65-F5344CB8AC3E}">
        <p14:creationId xmlns:p14="http://schemas.microsoft.com/office/powerpoint/2010/main" val="1327437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4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Word-of-mouth has been proven to be the only cost-effective advertising method for a bar and grill business because the method is priceless (</a:t>
            </a:r>
            <a:r>
              <a:rPr lang="en-US" sz="4000" dirty="0">
                <a:solidFill>
                  <a:srgbClr val="000000"/>
                </a:solidFill>
                <a:effectLst/>
                <a:latin typeface="Times New Roman" panose="02020603050405020304" pitchFamily="18" charset="0"/>
                <a:ea typeface="Arial Unicode MS"/>
                <a:cs typeface="Times New Roman" panose="02020603050405020304" pitchFamily="18" charset="0"/>
              </a:rPr>
              <a:t>Hill, Jones, &amp; Schilling, 2020). </a:t>
            </a:r>
            <a:r>
              <a:rPr lang="en-US" sz="4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It only indicates that everything is correct with a business, with the business being live and employees enjoying working in such premises.</a:t>
            </a:r>
            <a:endParaRPr lang="en-US" sz="40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sz="40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0E52358-71BD-4060-B2D0-30D0DF430906}" type="slidenum">
              <a:rPr lang="en-US" smtClean="0"/>
              <a:t>16</a:t>
            </a:fld>
            <a:endParaRPr lang="en-US"/>
          </a:p>
        </p:txBody>
      </p:sp>
    </p:spTree>
    <p:extLst>
      <p:ext uri="{BB962C8B-B14F-4D97-AF65-F5344CB8AC3E}">
        <p14:creationId xmlns:p14="http://schemas.microsoft.com/office/powerpoint/2010/main" val="41094995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Because of their time in quarantine, many drinkers have become quite knowledgeable concerning mixing cocktails by their own. So far, such mixing trend has implications for the industry since educated consumers demand the best and are willing to pay for premium ingredients and spirits. Therefore, BB&amp;G plans at taking an advantage of such a trend by providing a cocktail list with fewer local, top-shelf, and sustainable spirits (</a:t>
            </a:r>
            <a:r>
              <a:rPr lang="en-US" sz="2000" dirty="0">
                <a:solidFill>
                  <a:srgbClr val="000000"/>
                </a:solidFill>
                <a:effectLst/>
                <a:latin typeface="Times New Roman" panose="02020603050405020304" pitchFamily="18" charset="0"/>
                <a:ea typeface="Arial Unicode MS"/>
                <a:cs typeface="Times New Roman" panose="02020603050405020304" pitchFamily="18" charset="0"/>
              </a:rPr>
              <a:t>Hill, Jones, &amp; Schilling, 2020). </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BB&amp;G will be using illustrative descriptions for its drinks on the menu without neglecting the mixers. </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question then becomes, how do you create an outdoor drinking area when there isn't enough space? The outside temperature alone is a huge barrier to overcome for bars located in certain parts of the country. Therefore, BB&amp;G understands that bars are becoming more creative and innovative with the outdoor drinking approach (</a:t>
            </a:r>
            <a:r>
              <a:rPr lang="en-US" sz="2000" dirty="0">
                <a:solidFill>
                  <a:srgbClr val="000000"/>
                </a:solidFill>
                <a:effectLst/>
                <a:latin typeface="Times New Roman" panose="02020603050405020304" pitchFamily="18" charset="0"/>
                <a:ea typeface="Arial Unicode MS"/>
                <a:cs typeface="Times New Roman" panose="02020603050405020304" pitchFamily="18" charset="0"/>
              </a:rPr>
              <a:t>Hill, Jones, &amp; Schilling, 2020). </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With a 1,400 square feet space, BB&amp;G will be able to create large parking lots, and remodel more balconies and rooftops to create a large outdoor drinking space.</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As online ordering platforms become more sophisticated, BB&amp;G will be seeing more digital ordering and paying alternatives for bar services. We aim at using digital payment and online ordering using mobile phones to reduce personal contact due to COVID-19 restrictions. BB&amp;G can later resume to ordering beverages and food from bartenders after such restrictions are uplifted, something which is uncertain. </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0E52358-71BD-4060-B2D0-30D0DF430906}" type="slidenum">
              <a:rPr lang="en-US" smtClean="0"/>
              <a:t>3</a:t>
            </a:fld>
            <a:endParaRPr lang="en-US"/>
          </a:p>
        </p:txBody>
      </p:sp>
    </p:spTree>
    <p:extLst>
      <p:ext uri="{BB962C8B-B14F-4D97-AF65-F5344CB8AC3E}">
        <p14:creationId xmlns:p14="http://schemas.microsoft.com/office/powerpoint/2010/main" val="25408129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Although people continue gathering in bars to socialize just like in the past, other factors have surfaced across the food and beverage industry. The bar industry continues to suffer as the public's interest in health and fitness continue growing every day. Therefore, BB&amp;G understands that keeping track of this industry necessitates looking at the alcoholic beverage industry at large—what individuals purchase in the store and what they buy in a bar don't differ much. The distilled spirits industry produces approximately $100 billion in economic activity in the United States each year (</a:t>
            </a:r>
            <a:r>
              <a:rPr lang="en-US" sz="3600" dirty="0">
                <a:solidFill>
                  <a:srgbClr val="000000"/>
                </a:solidFill>
                <a:effectLst/>
                <a:latin typeface="Times New Roman" panose="02020603050405020304" pitchFamily="18" charset="0"/>
                <a:ea typeface="Arial Unicode MS"/>
                <a:cs typeface="Times New Roman" panose="02020603050405020304" pitchFamily="18" charset="0"/>
              </a:rPr>
              <a:t>Distilled Spirits Council of the U.S, 2020). </a:t>
            </a:r>
            <a:endParaRPr lang="en-US" sz="36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3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There are no dominant companies, and the ability to form large chains is hampered by differing state liquor laws. The industry is very fragmented, with the top 50 companies accounting for only almost 5% of the total revenue. The major revenue sources include beer, distilled spirits, non-alcoholic food, and wines which providing a revenue of 35%, 30%, 20%, and 7% respectively. </a:t>
            </a:r>
            <a:endParaRPr lang="en-US" sz="36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3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Large corporations can provide a diverse range of food, beverages, and entertainment, as well as scale advantages in, financing, marketing. and purchasing. Small businesses can compete effectively by catering to a local market, providing unique entertainment/ products, or providing excellent customer service. The industry requires a lot of labor: the average annual revenue per worker is around $60,000.</a:t>
            </a:r>
            <a:endParaRPr lang="en-US" sz="36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sz="36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0E52358-71BD-4060-B2D0-30D0DF430906}" type="slidenum">
              <a:rPr lang="en-US" smtClean="0"/>
              <a:t>4</a:t>
            </a:fld>
            <a:endParaRPr lang="en-US"/>
          </a:p>
        </p:txBody>
      </p:sp>
    </p:spTree>
    <p:extLst>
      <p:ext uri="{BB962C8B-B14F-4D97-AF65-F5344CB8AC3E}">
        <p14:creationId xmlns:p14="http://schemas.microsoft.com/office/powerpoint/2010/main" val="3058923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4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BB&amp;G will be surrounded by six potential competitors that are famous and had been in in the industry for quite sometimes. The six competitors include Plush Pony with a 30% market share, </a:t>
            </a:r>
            <a:r>
              <a:rPr lang="en-US" sz="4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Applebees</a:t>
            </a:r>
            <a:r>
              <a:rPr lang="en-US" sz="4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Neighborhood Bar &amp; Grill enjoying a market share of 33%, </a:t>
            </a:r>
            <a:r>
              <a:rPr lang="en-US" sz="4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Cococabana</a:t>
            </a:r>
            <a:r>
              <a:rPr lang="en-US" sz="4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Bar &amp; Grill with a 6% market share, </a:t>
            </a:r>
            <a:r>
              <a:rPr lang="en-US" sz="4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Flanigans</a:t>
            </a:r>
            <a:r>
              <a:rPr lang="en-US" sz="4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Seafood Bar &amp; Grill dominating a market share of 20%, Franchise’s Bar, and Pit Row with 7% and 4% market share, respectively (</a:t>
            </a:r>
            <a:r>
              <a:rPr lang="en-US" sz="4000" dirty="0">
                <a:solidFill>
                  <a:srgbClr val="000000"/>
                </a:solidFill>
                <a:effectLst/>
                <a:latin typeface="Times New Roman" panose="02020603050405020304" pitchFamily="18" charset="0"/>
                <a:ea typeface="Arial Unicode MS"/>
                <a:cs typeface="Times New Roman" panose="02020603050405020304" pitchFamily="18" charset="0"/>
              </a:rPr>
              <a:t>États-Unis., &amp; États-Unis, 2017). </a:t>
            </a:r>
            <a:r>
              <a:rPr lang="en-US" sz="4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BB&amp;G will be targeting customers between the age of 21-35 and we will be offering lower prices to meeting our customers’ needs and wants. For the sake of word count in this report, we only use two of the major competitors as shown in the table above.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4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Competing with such competitors will force BB&amp;G to offer indoor games sports in addition to snacks and special foods &amp; recipes. Also, BB&amp;G will be providing services to customers at low price in order to meet their budget based on their income. Additionally, we will have more operating hours compared to our competitors since we will be providing late night services to our customers, something that such demographic (21-35) has been missing. Most of our competitors had been targeting working class customers who love having fun during the day. Therefore, BB&amp;G aims at entertaining the young group to make their lives very cheerful and relaxing by providing extra hours of services. Notably, BB&amp;G will be providing special discounts on sports and indoor games to differentiate its business from those of its rivals. Overall, BB&amp;G will be providing more for less.</a:t>
            </a:r>
            <a:endParaRPr lang="en-US" sz="40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00E52358-71BD-4060-B2D0-30D0DF430906}" type="slidenum">
              <a:rPr lang="en-US" smtClean="0"/>
              <a:t>5</a:t>
            </a:fld>
            <a:endParaRPr lang="en-US"/>
          </a:p>
        </p:txBody>
      </p:sp>
    </p:spTree>
    <p:extLst>
      <p:ext uri="{BB962C8B-B14F-4D97-AF65-F5344CB8AC3E}">
        <p14:creationId xmlns:p14="http://schemas.microsoft.com/office/powerpoint/2010/main" val="4540755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4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Both shareholders and staff will constantly remain aware of the changing patrons’ preferences, with the business acting quickly into meeting such demands and needs. Unlike its competitors, BB&amp;G will have a unique design such that the central location will be appealing to the suburbanites within the area but doesn’t mind travelling for more time from their homes. </a:t>
            </a:r>
            <a:endParaRPr lang="en-US" sz="44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sz="4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0E52358-71BD-4060-B2D0-30D0DF430906}" type="slidenum">
              <a:rPr lang="en-US" smtClean="0"/>
              <a:t>6</a:t>
            </a:fld>
            <a:endParaRPr lang="en-US"/>
          </a:p>
        </p:txBody>
      </p:sp>
    </p:spTree>
    <p:extLst>
      <p:ext uri="{BB962C8B-B14F-4D97-AF65-F5344CB8AC3E}">
        <p14:creationId xmlns:p14="http://schemas.microsoft.com/office/powerpoint/2010/main" val="25613817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4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As the owner of BB&amp;G, I had been consistently been learning from patrons, that since they had been loving the local taverns, they will be generating more interest in attempting finer and special quality food provisions alongside some fine drinks’ choices, particularly when having visitors from outside town. </a:t>
            </a:r>
          </a:p>
          <a:p>
            <a:r>
              <a:rPr lang="en-US" sz="4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By doing so, BB&amp;G will maintain a competitive advantage since most of the competitors prefer urban life relative to traditional entertainment services for the locals (</a:t>
            </a:r>
            <a:r>
              <a:rPr lang="en-US" sz="4400" dirty="0">
                <a:solidFill>
                  <a:srgbClr val="000000"/>
                </a:solidFill>
                <a:effectLst/>
                <a:latin typeface="Times New Roman" panose="02020603050405020304" pitchFamily="18" charset="0"/>
                <a:ea typeface="Arial Unicode MS"/>
                <a:cs typeface="Times New Roman" panose="02020603050405020304" pitchFamily="18" charset="0"/>
              </a:rPr>
              <a:t>Hill, Jones, &amp; Schilling, 2020). </a:t>
            </a:r>
            <a:endParaRPr lang="en-US" sz="4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0E52358-71BD-4060-B2D0-30D0DF430906}" type="slidenum">
              <a:rPr lang="en-US" smtClean="0"/>
              <a:t>7</a:t>
            </a:fld>
            <a:endParaRPr lang="en-US"/>
          </a:p>
        </p:txBody>
      </p:sp>
    </p:spTree>
    <p:extLst>
      <p:ext uri="{BB962C8B-B14F-4D97-AF65-F5344CB8AC3E}">
        <p14:creationId xmlns:p14="http://schemas.microsoft.com/office/powerpoint/2010/main" val="28222152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4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As the sole owner. I will be hiring and firing waiters and bartenders. There will be no contract employees and all the employees will be hired on full-time basis and they will be entitled to full benefits’ compensation in the likes of health insurance, training, and education. Again, all the employees will be subject to decision making and participation in profit sharing. </a:t>
            </a:r>
            <a:endParaRPr lang="en-US" sz="48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sz="48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0E52358-71BD-4060-B2D0-30D0DF430906}" type="slidenum">
              <a:rPr lang="en-US" smtClean="0"/>
              <a:t>8</a:t>
            </a:fld>
            <a:endParaRPr lang="en-US"/>
          </a:p>
        </p:txBody>
      </p:sp>
    </p:spTree>
    <p:extLst>
      <p:ext uri="{BB962C8B-B14F-4D97-AF65-F5344CB8AC3E}">
        <p14:creationId xmlns:p14="http://schemas.microsoft.com/office/powerpoint/2010/main" val="22052777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As earlier noted, BB&amp;G intends to capture an initial 2% ($334,000) market share, out of the $16.7 million local market during the first fiscal year, 2.3% in the second year, and 2.53% in the third year. Such financial projection is illustrated in the table above.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00E52358-71BD-4060-B2D0-30D0DF430906}" type="slidenum">
              <a:rPr lang="en-US" smtClean="0"/>
              <a:t>9</a:t>
            </a:fld>
            <a:endParaRPr lang="en-US"/>
          </a:p>
        </p:txBody>
      </p:sp>
    </p:spTree>
    <p:extLst>
      <p:ext uri="{BB962C8B-B14F-4D97-AF65-F5344CB8AC3E}">
        <p14:creationId xmlns:p14="http://schemas.microsoft.com/office/powerpoint/2010/main" val="2345173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4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BB&amp;G will be located in West Palm Beach in Florida County and research shows that the area has little options for customers who love sports and prefer going for a drink with families or friends.</a:t>
            </a:r>
          </a:p>
          <a:p>
            <a:r>
              <a:rPr lang="en-US" sz="4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As a youth bar and grill, BB&amp;G will be providing various special types of drinks, foods, and entertainment.</a:t>
            </a:r>
          </a:p>
          <a:p>
            <a:r>
              <a:rPr lang="en-US" sz="4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BB&amp;G’s drinks, foods, and services will be adhering to the highest quality standards to meet the customer demands and needs.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4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BB&amp;G will offer special strategies and discounts to the regular consumers to make sure that they feel special and remain happy always.</a:t>
            </a:r>
            <a:endParaRPr lang="en-US" sz="4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a:lnSpc>
                <a:spcPct val="107000"/>
              </a:lnSpc>
              <a:spcBef>
                <a:spcPts val="0"/>
              </a:spcBef>
              <a:spcAft>
                <a:spcPts val="0"/>
              </a:spcAft>
              <a:buFont typeface="Symbol" panose="05050102010706020507" pitchFamily="18" charset="2"/>
              <a:buNone/>
            </a:pPr>
            <a:r>
              <a:rPr lang="en-US" sz="4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innovation of the kitchen will be BB&amp;G’s primary differentiator, with unique recipes and foods for customers</a:t>
            </a:r>
          </a:p>
          <a:p>
            <a:endParaRPr lang="en-US" sz="48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0E52358-71BD-4060-B2D0-30D0DF430906}" type="slidenum">
              <a:rPr lang="en-US" smtClean="0"/>
              <a:t>10</a:t>
            </a:fld>
            <a:endParaRPr lang="en-US"/>
          </a:p>
        </p:txBody>
      </p:sp>
    </p:spTree>
    <p:extLst>
      <p:ext uri="{BB962C8B-B14F-4D97-AF65-F5344CB8AC3E}">
        <p14:creationId xmlns:p14="http://schemas.microsoft.com/office/powerpoint/2010/main" val="34216506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1001372-3C47-4AC9-B4EB-724DE8293A75}" type="datetimeFigureOut">
              <a:rPr lang="en-US" smtClean="0"/>
              <a:t>5/13/2021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69449C-7980-4CA0-9A1D-DE93824F5154}" type="slidenum">
              <a:rPr lang="en-US" smtClean="0"/>
              <a:t>‹#›</a:t>
            </a:fld>
            <a:endParaRPr lang="en-US"/>
          </a:p>
        </p:txBody>
      </p:sp>
    </p:spTree>
    <p:extLst>
      <p:ext uri="{BB962C8B-B14F-4D97-AF65-F5344CB8AC3E}">
        <p14:creationId xmlns:p14="http://schemas.microsoft.com/office/powerpoint/2010/main" val="3254485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001372-3C47-4AC9-B4EB-724DE8293A75}" type="datetimeFigureOut">
              <a:rPr lang="en-US" smtClean="0"/>
              <a:t>5/13/2021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69449C-7980-4CA0-9A1D-DE93824F5154}" type="slidenum">
              <a:rPr lang="en-US" smtClean="0"/>
              <a:t>‹#›</a:t>
            </a:fld>
            <a:endParaRPr lang="en-US"/>
          </a:p>
        </p:txBody>
      </p:sp>
    </p:spTree>
    <p:extLst>
      <p:ext uri="{BB962C8B-B14F-4D97-AF65-F5344CB8AC3E}">
        <p14:creationId xmlns:p14="http://schemas.microsoft.com/office/powerpoint/2010/main" val="3567648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001372-3C47-4AC9-B4EB-724DE8293A75}" type="datetimeFigureOut">
              <a:rPr lang="en-US" smtClean="0"/>
              <a:t>5/13/2021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69449C-7980-4CA0-9A1D-DE93824F5154}"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843902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001372-3C47-4AC9-B4EB-724DE8293A75}" type="datetimeFigureOut">
              <a:rPr lang="en-US" smtClean="0"/>
              <a:t>5/13/2021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69449C-7980-4CA0-9A1D-DE93824F5154}" type="slidenum">
              <a:rPr lang="en-US" smtClean="0"/>
              <a:t>‹#›</a:t>
            </a:fld>
            <a:endParaRPr lang="en-US"/>
          </a:p>
        </p:txBody>
      </p:sp>
    </p:spTree>
    <p:extLst>
      <p:ext uri="{BB962C8B-B14F-4D97-AF65-F5344CB8AC3E}">
        <p14:creationId xmlns:p14="http://schemas.microsoft.com/office/powerpoint/2010/main" val="32400663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001372-3C47-4AC9-B4EB-724DE8293A75}" type="datetimeFigureOut">
              <a:rPr lang="en-US" smtClean="0"/>
              <a:t>5/13/2021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69449C-7980-4CA0-9A1D-DE93824F515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7402416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001372-3C47-4AC9-B4EB-724DE8293A75}" type="datetimeFigureOut">
              <a:rPr lang="en-US" smtClean="0"/>
              <a:t>5/13/2021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69449C-7980-4CA0-9A1D-DE93824F5154}" type="slidenum">
              <a:rPr lang="en-US" smtClean="0"/>
              <a:t>‹#›</a:t>
            </a:fld>
            <a:endParaRPr lang="en-US"/>
          </a:p>
        </p:txBody>
      </p:sp>
    </p:spTree>
    <p:extLst>
      <p:ext uri="{BB962C8B-B14F-4D97-AF65-F5344CB8AC3E}">
        <p14:creationId xmlns:p14="http://schemas.microsoft.com/office/powerpoint/2010/main" val="33794559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1001372-3C47-4AC9-B4EB-724DE8293A75}" type="datetimeFigureOut">
              <a:rPr lang="en-US" smtClean="0"/>
              <a:t>5/13/2021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69449C-7980-4CA0-9A1D-DE93824F5154}" type="slidenum">
              <a:rPr lang="en-US" smtClean="0"/>
              <a:t>‹#›</a:t>
            </a:fld>
            <a:endParaRPr lang="en-US"/>
          </a:p>
        </p:txBody>
      </p:sp>
    </p:spTree>
    <p:extLst>
      <p:ext uri="{BB962C8B-B14F-4D97-AF65-F5344CB8AC3E}">
        <p14:creationId xmlns:p14="http://schemas.microsoft.com/office/powerpoint/2010/main" val="38748610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1001372-3C47-4AC9-B4EB-724DE8293A75}" type="datetimeFigureOut">
              <a:rPr lang="en-US" smtClean="0"/>
              <a:t>5/13/2021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69449C-7980-4CA0-9A1D-DE93824F5154}" type="slidenum">
              <a:rPr lang="en-US" smtClean="0"/>
              <a:t>‹#›</a:t>
            </a:fld>
            <a:endParaRPr lang="en-US"/>
          </a:p>
        </p:txBody>
      </p:sp>
    </p:spTree>
    <p:extLst>
      <p:ext uri="{BB962C8B-B14F-4D97-AF65-F5344CB8AC3E}">
        <p14:creationId xmlns:p14="http://schemas.microsoft.com/office/powerpoint/2010/main" val="3602117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1001372-3C47-4AC9-B4EB-724DE8293A75}" type="datetimeFigureOut">
              <a:rPr lang="en-US" smtClean="0"/>
              <a:t>5/13/2021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69449C-7980-4CA0-9A1D-DE93824F5154}" type="slidenum">
              <a:rPr lang="en-US" smtClean="0"/>
              <a:t>‹#›</a:t>
            </a:fld>
            <a:endParaRPr lang="en-US"/>
          </a:p>
        </p:txBody>
      </p:sp>
    </p:spTree>
    <p:extLst>
      <p:ext uri="{BB962C8B-B14F-4D97-AF65-F5344CB8AC3E}">
        <p14:creationId xmlns:p14="http://schemas.microsoft.com/office/powerpoint/2010/main" val="20581274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001372-3C47-4AC9-B4EB-724DE8293A75}" type="datetimeFigureOut">
              <a:rPr lang="en-US" smtClean="0"/>
              <a:t>5/13/2021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69449C-7980-4CA0-9A1D-DE93824F5154}" type="slidenum">
              <a:rPr lang="en-US" smtClean="0"/>
              <a:t>‹#›</a:t>
            </a:fld>
            <a:endParaRPr lang="en-US"/>
          </a:p>
        </p:txBody>
      </p:sp>
    </p:spTree>
    <p:extLst>
      <p:ext uri="{BB962C8B-B14F-4D97-AF65-F5344CB8AC3E}">
        <p14:creationId xmlns:p14="http://schemas.microsoft.com/office/powerpoint/2010/main" val="23028962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1001372-3C47-4AC9-B4EB-724DE8293A75}" type="datetimeFigureOut">
              <a:rPr lang="en-US" smtClean="0"/>
              <a:t>5/13/2021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69449C-7980-4CA0-9A1D-DE93824F5154}" type="slidenum">
              <a:rPr lang="en-US" smtClean="0"/>
              <a:t>‹#›</a:t>
            </a:fld>
            <a:endParaRPr lang="en-US"/>
          </a:p>
        </p:txBody>
      </p:sp>
    </p:spTree>
    <p:extLst>
      <p:ext uri="{BB962C8B-B14F-4D97-AF65-F5344CB8AC3E}">
        <p14:creationId xmlns:p14="http://schemas.microsoft.com/office/powerpoint/2010/main" val="3594987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1001372-3C47-4AC9-B4EB-724DE8293A75}" type="datetimeFigureOut">
              <a:rPr lang="en-US" smtClean="0"/>
              <a:t>5/13/2021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B69449C-7980-4CA0-9A1D-DE93824F5154}" type="slidenum">
              <a:rPr lang="en-US" smtClean="0"/>
              <a:t>‹#›</a:t>
            </a:fld>
            <a:endParaRPr lang="en-US"/>
          </a:p>
        </p:txBody>
      </p:sp>
    </p:spTree>
    <p:extLst>
      <p:ext uri="{BB962C8B-B14F-4D97-AF65-F5344CB8AC3E}">
        <p14:creationId xmlns:p14="http://schemas.microsoft.com/office/powerpoint/2010/main" val="1526849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1001372-3C47-4AC9-B4EB-724DE8293A75}" type="datetimeFigureOut">
              <a:rPr lang="en-US" smtClean="0"/>
              <a:t>5/13/2021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B69449C-7980-4CA0-9A1D-DE93824F5154}" type="slidenum">
              <a:rPr lang="en-US" smtClean="0"/>
              <a:t>‹#›</a:t>
            </a:fld>
            <a:endParaRPr lang="en-US"/>
          </a:p>
        </p:txBody>
      </p:sp>
    </p:spTree>
    <p:extLst>
      <p:ext uri="{BB962C8B-B14F-4D97-AF65-F5344CB8AC3E}">
        <p14:creationId xmlns:p14="http://schemas.microsoft.com/office/powerpoint/2010/main" val="24090599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001372-3C47-4AC9-B4EB-724DE8293A75}" type="datetimeFigureOut">
              <a:rPr lang="en-US" smtClean="0"/>
              <a:t>5/13/2021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B69449C-7980-4CA0-9A1D-DE93824F5154}" type="slidenum">
              <a:rPr lang="en-US" smtClean="0"/>
              <a:t>‹#›</a:t>
            </a:fld>
            <a:endParaRPr lang="en-US"/>
          </a:p>
        </p:txBody>
      </p:sp>
    </p:spTree>
    <p:extLst>
      <p:ext uri="{BB962C8B-B14F-4D97-AF65-F5344CB8AC3E}">
        <p14:creationId xmlns:p14="http://schemas.microsoft.com/office/powerpoint/2010/main" val="2411109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1001372-3C47-4AC9-B4EB-724DE8293A75}" type="datetimeFigureOut">
              <a:rPr lang="en-US" smtClean="0"/>
              <a:t>5/13/2021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69449C-7980-4CA0-9A1D-DE93824F5154}" type="slidenum">
              <a:rPr lang="en-US" smtClean="0"/>
              <a:t>‹#›</a:t>
            </a:fld>
            <a:endParaRPr lang="en-US"/>
          </a:p>
        </p:txBody>
      </p:sp>
    </p:spTree>
    <p:extLst>
      <p:ext uri="{BB962C8B-B14F-4D97-AF65-F5344CB8AC3E}">
        <p14:creationId xmlns:p14="http://schemas.microsoft.com/office/powerpoint/2010/main" val="3657891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1001372-3C47-4AC9-B4EB-724DE8293A75}" type="datetimeFigureOut">
              <a:rPr lang="en-US" smtClean="0"/>
              <a:t>5/13/2021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69449C-7980-4CA0-9A1D-DE93824F5154}" type="slidenum">
              <a:rPr lang="en-US" smtClean="0"/>
              <a:t>‹#›</a:t>
            </a:fld>
            <a:endParaRPr lang="en-US"/>
          </a:p>
        </p:txBody>
      </p:sp>
    </p:spTree>
    <p:extLst>
      <p:ext uri="{BB962C8B-B14F-4D97-AF65-F5344CB8AC3E}">
        <p14:creationId xmlns:p14="http://schemas.microsoft.com/office/powerpoint/2010/main" val="4839389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1001372-3C47-4AC9-B4EB-724DE8293A75}" type="datetimeFigureOut">
              <a:rPr lang="en-US" smtClean="0"/>
              <a:t>5/13/2021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B69449C-7980-4CA0-9A1D-DE93824F5154}" type="slidenum">
              <a:rPr lang="en-US" smtClean="0"/>
              <a:t>‹#›</a:t>
            </a:fld>
            <a:endParaRPr lang="en-US"/>
          </a:p>
        </p:txBody>
      </p:sp>
    </p:spTree>
    <p:extLst>
      <p:ext uri="{BB962C8B-B14F-4D97-AF65-F5344CB8AC3E}">
        <p14:creationId xmlns:p14="http://schemas.microsoft.com/office/powerpoint/2010/main" val="30727240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30D49-E51F-4330-BD1F-28379CB225D8}"/>
              </a:ext>
            </a:extLst>
          </p:cNvPr>
          <p:cNvSpPr>
            <a:spLocks noGrp="1"/>
          </p:cNvSpPr>
          <p:nvPr>
            <p:ph type="ctrTitle"/>
          </p:nvPr>
        </p:nvSpPr>
        <p:spPr/>
        <p:txBody>
          <a:bodyPr/>
          <a:lstStyle/>
          <a:p>
            <a:r>
              <a:rPr lang="en-US" sz="6000" b="1" dirty="0">
                <a:solidFill>
                  <a:srgbClr val="0070C0"/>
                </a:solidFill>
                <a:latin typeface="Times New Roman" panose="02020603050405020304" pitchFamily="18" charset="0"/>
                <a:cs typeface="Times New Roman" panose="02020603050405020304" pitchFamily="18" charset="0"/>
              </a:rPr>
              <a:t>Strategic Management Plan</a:t>
            </a:r>
          </a:p>
        </p:txBody>
      </p:sp>
      <p:sp>
        <p:nvSpPr>
          <p:cNvPr id="3" name="Subtitle 2">
            <a:extLst>
              <a:ext uri="{FF2B5EF4-FFF2-40B4-BE49-F238E27FC236}">
                <a16:creationId xmlns:a16="http://schemas.microsoft.com/office/drawing/2014/main" id="{2E521ACF-3087-4BF7-B485-AA76CAEC727E}"/>
              </a:ext>
            </a:extLst>
          </p:cNvPr>
          <p:cNvSpPr>
            <a:spLocks noGrp="1"/>
          </p:cNvSpPr>
          <p:nvPr>
            <p:ph type="subTitle" idx="1"/>
          </p:nvPr>
        </p:nvSpPr>
        <p:spPr/>
        <p:txBody>
          <a:bodyPr>
            <a:normAutofit/>
          </a:bodyPr>
          <a:lstStyle/>
          <a:p>
            <a:r>
              <a:rPr lang="en-US" sz="5400" b="1" dirty="0">
                <a:solidFill>
                  <a:srgbClr val="FF0000"/>
                </a:solidFill>
                <a:latin typeface="Times New Roman" panose="02020603050405020304" pitchFamily="18" charset="0"/>
                <a:cs typeface="Times New Roman" panose="02020603050405020304" pitchFamily="18" charset="0"/>
              </a:rPr>
              <a:t>Blinkforray Bar &amp; Grill</a:t>
            </a:r>
          </a:p>
        </p:txBody>
      </p:sp>
    </p:spTree>
    <p:extLst>
      <p:ext uri="{BB962C8B-B14F-4D97-AF65-F5344CB8AC3E}">
        <p14:creationId xmlns:p14="http://schemas.microsoft.com/office/powerpoint/2010/main" val="522095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D107FE-5AE6-4612-BC1C-75A8C003FC8A}"/>
              </a:ext>
            </a:extLst>
          </p:cNvPr>
          <p:cNvSpPr>
            <a:spLocks noGrp="1"/>
          </p:cNvSpPr>
          <p:nvPr>
            <p:ph type="title"/>
          </p:nvPr>
        </p:nvSpPr>
        <p:spPr/>
        <p:txBody>
          <a:bodyPr>
            <a:noAutofit/>
          </a:bodyPr>
          <a:lstStyle/>
          <a:p>
            <a:r>
              <a:rPr lang="en-US" sz="4400" b="1" dirty="0">
                <a:solidFill>
                  <a:srgbClr val="0070C0"/>
                </a:solidFill>
                <a:latin typeface="Times New Roman" panose="02020603050405020304" pitchFamily="18" charset="0"/>
                <a:cs typeface="Times New Roman" panose="02020603050405020304" pitchFamily="18" charset="0"/>
              </a:rPr>
              <a:t>SWOT Analysis (Strengths) </a:t>
            </a:r>
          </a:p>
        </p:txBody>
      </p:sp>
      <p:sp>
        <p:nvSpPr>
          <p:cNvPr id="3" name="Content Placeholder 2">
            <a:extLst>
              <a:ext uri="{FF2B5EF4-FFF2-40B4-BE49-F238E27FC236}">
                <a16:creationId xmlns:a16="http://schemas.microsoft.com/office/drawing/2014/main" id="{82FF9EB7-2A4C-40A7-9A9F-6FCB76A8F7BA}"/>
              </a:ext>
            </a:extLst>
          </p:cNvPr>
          <p:cNvSpPr>
            <a:spLocks noGrp="1"/>
          </p:cNvSpPr>
          <p:nvPr>
            <p:ph idx="1"/>
          </p:nvPr>
        </p:nvSpPr>
        <p:spPr/>
        <p:txBody>
          <a:bodyPr>
            <a:noAutofit/>
          </a:bodyPr>
          <a:lstStyle/>
          <a:p>
            <a:r>
              <a:rPr lang="en-US" sz="4400" dirty="0">
                <a:solidFill>
                  <a:schemeClr val="tx1"/>
                </a:solidFill>
                <a:latin typeface="Times New Roman" panose="02020603050405020304" pitchFamily="18" charset="0"/>
                <a:cs typeface="Times New Roman" panose="02020603050405020304" pitchFamily="18" charset="0"/>
              </a:rPr>
              <a:t>Strategic location</a:t>
            </a:r>
          </a:p>
          <a:p>
            <a:r>
              <a:rPr lang="en-US" sz="4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Offering additional facilities</a:t>
            </a:r>
          </a:p>
          <a:p>
            <a:r>
              <a:rPr lang="en-US" sz="4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Focusing on quality</a:t>
            </a:r>
            <a:endParaRPr lang="en-US" sz="4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r>
              <a:rPr lang="en-US" sz="4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t>
            </a:r>
            <a:r>
              <a:rPr lang="en-US" sz="4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ustomer loyalty</a:t>
            </a:r>
          </a:p>
          <a:p>
            <a:r>
              <a:rPr lang="en-US" sz="4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Various foods</a:t>
            </a:r>
            <a:endParaRPr lang="en-US"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970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9A374A-6B71-444A-9461-F8746A9B03B3}"/>
              </a:ext>
            </a:extLst>
          </p:cNvPr>
          <p:cNvSpPr>
            <a:spLocks noGrp="1"/>
          </p:cNvSpPr>
          <p:nvPr>
            <p:ph type="title"/>
          </p:nvPr>
        </p:nvSpPr>
        <p:spPr/>
        <p:txBody>
          <a:bodyPr>
            <a:noAutofit/>
          </a:bodyPr>
          <a:lstStyle/>
          <a:p>
            <a:r>
              <a:rPr lang="en-US" sz="8800" dirty="0">
                <a:solidFill>
                  <a:srgbClr val="0070C0"/>
                </a:solidFill>
                <a:latin typeface="Times New Roman" panose="02020603050405020304" pitchFamily="18" charset="0"/>
                <a:cs typeface="Times New Roman" panose="02020603050405020304" pitchFamily="18" charset="0"/>
              </a:rPr>
              <a:t>Weaknesses</a:t>
            </a:r>
          </a:p>
        </p:txBody>
      </p:sp>
      <p:sp>
        <p:nvSpPr>
          <p:cNvPr id="3" name="Content Placeholder 2">
            <a:extLst>
              <a:ext uri="{FF2B5EF4-FFF2-40B4-BE49-F238E27FC236}">
                <a16:creationId xmlns:a16="http://schemas.microsoft.com/office/drawing/2014/main" id="{6D51A200-05B8-40E1-9DCC-315463C73796}"/>
              </a:ext>
            </a:extLst>
          </p:cNvPr>
          <p:cNvSpPr>
            <a:spLocks noGrp="1"/>
          </p:cNvSpPr>
          <p:nvPr>
            <p:ph idx="1"/>
          </p:nvPr>
        </p:nvSpPr>
        <p:spPr/>
        <p:txBody>
          <a:bodyPr>
            <a:normAutofit/>
          </a:bodyPr>
          <a:lstStyle/>
          <a:p>
            <a:r>
              <a:rPr lang="en-US" sz="4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Less market reputation</a:t>
            </a:r>
          </a:p>
          <a:p>
            <a:r>
              <a:rPr lang="en-US" sz="4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Little funds</a:t>
            </a:r>
            <a:endParaRPr lang="en-US" sz="4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r>
              <a:rPr lang="en-US" sz="4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Little brand awareness</a:t>
            </a:r>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20793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B1FC1-1914-4330-8D27-52CA6538A28C}"/>
              </a:ext>
            </a:extLst>
          </p:cNvPr>
          <p:cNvSpPr>
            <a:spLocks noGrp="1"/>
          </p:cNvSpPr>
          <p:nvPr>
            <p:ph type="title"/>
          </p:nvPr>
        </p:nvSpPr>
        <p:spPr/>
        <p:txBody>
          <a:bodyPr>
            <a:noAutofit/>
          </a:bodyPr>
          <a:lstStyle/>
          <a:p>
            <a:r>
              <a:rPr lang="en-US" sz="8800" b="1" dirty="0">
                <a:solidFill>
                  <a:srgbClr val="0070C0"/>
                </a:solidFill>
                <a:latin typeface="Times New Roman" panose="02020603050405020304" pitchFamily="18" charset="0"/>
                <a:cs typeface="Times New Roman" panose="02020603050405020304" pitchFamily="18" charset="0"/>
              </a:rPr>
              <a:t>Opportunities</a:t>
            </a:r>
          </a:p>
        </p:txBody>
      </p:sp>
      <p:sp>
        <p:nvSpPr>
          <p:cNvPr id="3" name="Content Placeholder 2">
            <a:extLst>
              <a:ext uri="{FF2B5EF4-FFF2-40B4-BE49-F238E27FC236}">
                <a16:creationId xmlns:a16="http://schemas.microsoft.com/office/drawing/2014/main" id="{44C16203-68B1-4BC4-8247-8B003B451BF7}"/>
              </a:ext>
            </a:extLst>
          </p:cNvPr>
          <p:cNvSpPr>
            <a:spLocks noGrp="1"/>
          </p:cNvSpPr>
          <p:nvPr>
            <p:ph idx="1"/>
          </p:nvPr>
        </p:nvSpPr>
        <p:spPr/>
        <p:txBody>
          <a:bodyPr/>
          <a:lstStyle/>
          <a:p>
            <a:pPr marL="342900" marR="0" lvl="0" indent="-342900" algn="just">
              <a:lnSpc>
                <a:spcPct val="107000"/>
              </a:lnSpc>
              <a:spcBef>
                <a:spcPts val="0"/>
              </a:spcBef>
              <a:spcAft>
                <a:spcPts val="0"/>
              </a:spcAft>
              <a:buFont typeface="Symbol" panose="05050102010706020507" pitchFamily="18" charset="2"/>
              <a:buChar char=""/>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Changing regulations based on reduced property tax &amp; interests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Local government encouraging local businesses to reduce importation of goods and reducing the transportation cost.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Competitors may be facing difficulties adopting the new technology such as high-definition modulation television as well as most of the new types of food recipes.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800"/>
              </a:spcAft>
              <a:buFont typeface="Symbol" panose="05050102010706020507" pitchFamily="18" charset="2"/>
              <a:buChar char=""/>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Better economic conditions like high personal income &amp; property value.</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a:buFont typeface="Arial" panose="020B0604020202020204" pitchFamily="34" charset="0"/>
              <a:buChar char="•"/>
            </a:pPr>
            <a:endParaRPr lang="en-US" dirty="0"/>
          </a:p>
        </p:txBody>
      </p:sp>
    </p:spTree>
    <p:extLst>
      <p:ext uri="{BB962C8B-B14F-4D97-AF65-F5344CB8AC3E}">
        <p14:creationId xmlns:p14="http://schemas.microsoft.com/office/powerpoint/2010/main" val="35856173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614832-4F52-4FF0-A95D-8C63FCA81204}"/>
              </a:ext>
            </a:extLst>
          </p:cNvPr>
          <p:cNvSpPr>
            <a:spLocks noGrp="1"/>
          </p:cNvSpPr>
          <p:nvPr>
            <p:ph type="title"/>
          </p:nvPr>
        </p:nvSpPr>
        <p:spPr/>
        <p:txBody>
          <a:bodyPr>
            <a:noAutofit/>
          </a:bodyPr>
          <a:lstStyle/>
          <a:p>
            <a:r>
              <a:rPr lang="en-US" sz="9600" dirty="0">
                <a:solidFill>
                  <a:srgbClr val="0070C0"/>
                </a:solidFill>
                <a:latin typeface="Times New Roman" panose="02020603050405020304" pitchFamily="18" charset="0"/>
                <a:cs typeface="Times New Roman" panose="02020603050405020304" pitchFamily="18" charset="0"/>
              </a:rPr>
              <a:t>Threats</a:t>
            </a:r>
          </a:p>
        </p:txBody>
      </p:sp>
      <p:sp>
        <p:nvSpPr>
          <p:cNvPr id="3" name="Content Placeholder 2">
            <a:extLst>
              <a:ext uri="{FF2B5EF4-FFF2-40B4-BE49-F238E27FC236}">
                <a16:creationId xmlns:a16="http://schemas.microsoft.com/office/drawing/2014/main" id="{60278D78-37F3-4F41-8592-28450CFA51F3}"/>
              </a:ext>
            </a:extLst>
          </p:cNvPr>
          <p:cNvSpPr>
            <a:spLocks noGrp="1"/>
          </p:cNvSpPr>
          <p:nvPr>
            <p:ph idx="1"/>
          </p:nvPr>
        </p:nvSpPr>
        <p:spPr/>
        <p:txBody>
          <a:bodyPr/>
          <a:lstStyle/>
          <a:p>
            <a:pPr marL="342900" marR="0" lvl="0" indent="-342900" algn="just">
              <a:lnSpc>
                <a:spcPct val="107000"/>
              </a:lnSpc>
              <a:spcBef>
                <a:spcPts val="0"/>
              </a:spcBef>
              <a:spcAft>
                <a:spcPts val="0"/>
              </a:spcAft>
              <a:buFont typeface="Symbol" panose="05050102010706020507" pitchFamily="18" charset="2"/>
              <a:buChar char=""/>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With large competitors, BB&amp;G’s achieved market position may be destroyed since these rivals perhaps have much money to create an improved infrastructure and ambience</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Legal or political actions: Regulations and rules of the nation may impact payment of bills, credit arrangements, and purchasing of the required materials for production.</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800"/>
              </a:spcAft>
              <a:buFont typeface="Symbol" panose="05050102010706020507" pitchFamily="18" charset="2"/>
              <a:buChar char=""/>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Suppliers’ or labor strikes may affect the business operations in terms of working hours and increase in salaries’ demands.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0422110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CBD84A-A5BD-4F79-8049-6F5E5F44EBE1}"/>
              </a:ext>
            </a:extLst>
          </p:cNvPr>
          <p:cNvSpPr>
            <a:spLocks noGrp="1"/>
          </p:cNvSpPr>
          <p:nvPr>
            <p:ph type="title"/>
          </p:nvPr>
        </p:nvSpPr>
        <p:spPr/>
        <p:txBody>
          <a:bodyPr>
            <a:noAutofit/>
          </a:bodyPr>
          <a:lstStyle/>
          <a:p>
            <a:r>
              <a:rPr lang="en-US" sz="8800" b="1" dirty="0">
                <a:solidFill>
                  <a:srgbClr val="0070C0"/>
                </a:solidFill>
                <a:latin typeface="Times New Roman" panose="02020603050405020304" pitchFamily="18" charset="0"/>
                <a:cs typeface="Times New Roman" panose="02020603050405020304" pitchFamily="18" charset="0"/>
              </a:rPr>
              <a:t>Objectives</a:t>
            </a:r>
          </a:p>
        </p:txBody>
      </p:sp>
      <p:sp>
        <p:nvSpPr>
          <p:cNvPr id="3" name="Content Placeholder 2">
            <a:extLst>
              <a:ext uri="{FF2B5EF4-FFF2-40B4-BE49-F238E27FC236}">
                <a16:creationId xmlns:a16="http://schemas.microsoft.com/office/drawing/2014/main" id="{6A73975F-4265-4A8A-ACF2-DC7E38B10F58}"/>
              </a:ext>
            </a:extLst>
          </p:cNvPr>
          <p:cNvSpPr>
            <a:spLocks noGrp="1"/>
          </p:cNvSpPr>
          <p:nvPr>
            <p:ph idx="1"/>
          </p:nvPr>
        </p:nvSpPr>
        <p:spPr/>
        <p:txBody>
          <a:bodyPr>
            <a:normAutofit/>
          </a:bodyPr>
          <a:lstStyle/>
          <a:p>
            <a:pPr>
              <a:buFont typeface="Arial" panose="020B0604020202020204" pitchFamily="34" charset="0"/>
              <a:buChar char="•"/>
            </a:pP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During the day, the bar will be serving office workers and tourists, and at night, the bar will be catering for the needs of the local patrons returning home from work. </a:t>
            </a:r>
          </a:p>
          <a:p>
            <a:pPr>
              <a:buFont typeface="Arial" panose="020B0604020202020204" pitchFamily="34" charset="0"/>
              <a:buChar char="•"/>
            </a:pP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bar will serve a high-quality menu that will involve traditional bar fare as well as fine food offerings. </a:t>
            </a:r>
            <a:endPar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buFont typeface="Arial" panose="020B0604020202020204" pitchFamily="34" charset="0"/>
              <a:buChar char="•"/>
            </a:pP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During weekends, BB&amp;G will be hosting live jazz music using acoustical guitar on the small jazz venues.</a:t>
            </a:r>
          </a:p>
          <a:p>
            <a:pPr>
              <a:buFont typeface="Arial" panose="020B0604020202020204" pitchFamily="34" charset="0"/>
              <a:buChar char="•"/>
            </a:pPr>
            <a:r>
              <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cquire a market share of 2% out of the total $16.7 million market share across the bar &amp; nightclub industry by the end of the first financial year of operation.</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67670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268E28-CC97-4A79-9F8C-BAA06FD556F4}"/>
              </a:ext>
            </a:extLst>
          </p:cNvPr>
          <p:cNvSpPr>
            <a:spLocks noGrp="1"/>
          </p:cNvSpPr>
          <p:nvPr>
            <p:ph type="title"/>
          </p:nvPr>
        </p:nvSpPr>
        <p:spPr/>
        <p:txBody>
          <a:bodyPr>
            <a:normAutofit/>
          </a:bodyPr>
          <a:lstStyle/>
          <a:p>
            <a:r>
              <a:rPr lang="en-US" sz="6600" b="1" dirty="0">
                <a:solidFill>
                  <a:srgbClr val="0070C0"/>
                </a:solidFill>
                <a:latin typeface="Times New Roman" panose="02020603050405020304" pitchFamily="18" charset="0"/>
                <a:cs typeface="Times New Roman" panose="02020603050405020304" pitchFamily="18" charset="0"/>
              </a:rPr>
              <a:t>Leveraging Strengths</a:t>
            </a:r>
          </a:p>
        </p:txBody>
      </p:sp>
      <p:sp>
        <p:nvSpPr>
          <p:cNvPr id="3" name="Content Placeholder 2">
            <a:extLst>
              <a:ext uri="{FF2B5EF4-FFF2-40B4-BE49-F238E27FC236}">
                <a16:creationId xmlns:a16="http://schemas.microsoft.com/office/drawing/2014/main" id="{12E5ACFC-7287-4B73-AA49-AA81F60109CB}"/>
              </a:ext>
            </a:extLst>
          </p:cNvPr>
          <p:cNvSpPr>
            <a:spLocks noGrp="1"/>
          </p:cNvSpPr>
          <p:nvPr>
            <p:ph idx="1"/>
          </p:nvPr>
        </p:nvSpPr>
        <p:spPr/>
        <p:txBody>
          <a:bodyPr>
            <a:normAutofit/>
          </a:bodyPr>
          <a:lstStyle/>
          <a:p>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BB&amp;G business will have to use the unique selling proposition (USP) strategy </a:t>
            </a:r>
          </a:p>
          <a:p>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As a small and casual local bar &amp; grill, BB&amp;G will feature a wide choice of hand-crafted beers both imported and locally made. </a:t>
            </a:r>
          </a:p>
          <a:p>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bar will feature a traditional pub fare and daily special recipes and meals prepared by trained culinary chefs.</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922493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9B2D2-9504-485D-A1AE-A32A457E9383}"/>
              </a:ext>
            </a:extLst>
          </p:cNvPr>
          <p:cNvSpPr>
            <a:spLocks noGrp="1"/>
          </p:cNvSpPr>
          <p:nvPr>
            <p:ph type="title"/>
          </p:nvPr>
        </p:nvSpPr>
        <p:spPr/>
        <p:txBody>
          <a:bodyPr>
            <a:normAutofit fontScale="90000"/>
          </a:bodyPr>
          <a:lstStyle/>
          <a:p>
            <a:r>
              <a:rPr lang="en-US" sz="6000" b="1" dirty="0">
                <a:solidFill>
                  <a:srgbClr val="0070C0"/>
                </a:solidFill>
                <a:latin typeface="Times New Roman" panose="02020603050405020304" pitchFamily="18" charset="0"/>
                <a:cs typeface="Times New Roman" panose="02020603050405020304" pitchFamily="18" charset="0"/>
              </a:rPr>
              <a:t>Mitigating the Weaknesses</a:t>
            </a:r>
          </a:p>
        </p:txBody>
      </p:sp>
      <p:sp>
        <p:nvSpPr>
          <p:cNvPr id="3" name="Content Placeholder 2">
            <a:extLst>
              <a:ext uri="{FF2B5EF4-FFF2-40B4-BE49-F238E27FC236}">
                <a16:creationId xmlns:a16="http://schemas.microsoft.com/office/drawing/2014/main" id="{C4FF857D-08C6-439F-98A4-56495CE7B313}"/>
              </a:ext>
            </a:extLst>
          </p:cNvPr>
          <p:cNvSpPr>
            <a:spLocks noGrp="1"/>
          </p:cNvSpPr>
          <p:nvPr>
            <p:ph idx="1"/>
          </p:nvPr>
        </p:nvSpPr>
        <p:spPr/>
        <p:txBody>
          <a:bodyPr>
            <a:normAutofit/>
          </a:bodyPr>
          <a:lstStyle/>
          <a:p>
            <a:pPr>
              <a:buFont typeface="Arial" panose="020B0604020202020204" pitchFamily="34" charset="0"/>
              <a:buChar char="•"/>
            </a:pP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BB&amp;G will primarily be located on the northwest corner of the Cresthaven Boulevard &amp; Military Trail with an estimated daily traffic count of 42,000 people. </a:t>
            </a:r>
          </a:p>
          <a:p>
            <a:pPr>
              <a:buFont typeface="Arial" panose="020B0604020202020204" pitchFamily="34" charset="0"/>
              <a:buChar char="•"/>
            </a:pPr>
            <a:r>
              <a:rPr lang="en-US" sz="2800" dirty="0">
                <a:solidFill>
                  <a:srgbClr val="000000"/>
                </a:solidFill>
                <a:latin typeface="Times New Roman" panose="02020603050405020304" pitchFamily="18" charset="0"/>
                <a:cs typeface="Times New Roman" panose="02020603050405020304" pitchFamily="18" charset="0"/>
              </a:rPr>
              <a:t>The</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business will rely on promoting its brand by word-of-mouth and advertising given the little market reputation as a start-up business. </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69652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2E541-D454-4E49-8E83-378651075DB4}"/>
              </a:ext>
            </a:extLst>
          </p:cNvPr>
          <p:cNvSpPr>
            <a:spLocks noGrp="1"/>
          </p:cNvSpPr>
          <p:nvPr>
            <p:ph type="title"/>
          </p:nvPr>
        </p:nvSpPr>
        <p:spPr/>
        <p:txBody>
          <a:bodyPr>
            <a:normAutofit/>
          </a:bodyPr>
          <a:lstStyle/>
          <a:p>
            <a:r>
              <a:rPr lang="en-US" sz="4800" b="1" dirty="0">
                <a:solidFill>
                  <a:srgbClr val="0070C0"/>
                </a:solidFill>
                <a:latin typeface="Times New Roman" panose="02020603050405020304" pitchFamily="18" charset="0"/>
                <a:cs typeface="Times New Roman" panose="02020603050405020304" pitchFamily="18" charset="0"/>
              </a:rPr>
              <a:t>Identifying Key Opportunities</a:t>
            </a:r>
          </a:p>
        </p:txBody>
      </p:sp>
      <p:sp>
        <p:nvSpPr>
          <p:cNvPr id="3" name="Content Placeholder 2">
            <a:extLst>
              <a:ext uri="{FF2B5EF4-FFF2-40B4-BE49-F238E27FC236}">
                <a16:creationId xmlns:a16="http://schemas.microsoft.com/office/drawing/2014/main" id="{D6462026-72A0-4014-82CD-981E7AA57F60}"/>
              </a:ext>
            </a:extLst>
          </p:cNvPr>
          <p:cNvSpPr>
            <a:spLocks noGrp="1"/>
          </p:cNvSpPr>
          <p:nvPr>
            <p:ph idx="1"/>
          </p:nvPr>
        </p:nvSpPr>
        <p:spPr/>
        <p:txBody>
          <a:bodyPr>
            <a:normAutofit/>
          </a:bodyPr>
          <a:lstStyle/>
          <a:p>
            <a:pPr>
              <a:buFont typeface="Arial" panose="020B0604020202020204" pitchFamily="34" charset="0"/>
              <a:buChar char="•"/>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BB&amp;G management will be relying on a collection of customer feedback reports from the firm’s customer care service desk and determine the performance of the business. </a:t>
            </a:r>
          </a:p>
          <a:p>
            <a:pPr>
              <a:buFont typeface="Arial" panose="020B0604020202020204" pitchFamily="34" charset="0"/>
              <a:buChar char="•"/>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bar will be issuing customer comment cards at the tables and customers will be granted the opportunity to get discounts on appetizers after submitting the cards</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p>
          <a:p>
            <a:pPr>
              <a:buFont typeface="Arial" panose="020B0604020202020204" pitchFamily="34" charset="0"/>
              <a:buChar char="•"/>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Also, there will be employee awareness in terms of making every employee devoted to serving the customers.</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901382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9DDB7-6555-4567-BBFC-21558646060C}"/>
              </a:ext>
            </a:extLst>
          </p:cNvPr>
          <p:cNvSpPr>
            <a:spLocks noGrp="1"/>
          </p:cNvSpPr>
          <p:nvPr>
            <p:ph type="title"/>
          </p:nvPr>
        </p:nvSpPr>
        <p:spPr/>
        <p:txBody>
          <a:bodyPr>
            <a:normAutofit/>
          </a:bodyPr>
          <a:lstStyle/>
          <a:p>
            <a:r>
              <a:rPr lang="en-US" sz="4800" b="1" dirty="0">
                <a:solidFill>
                  <a:srgbClr val="0070C0"/>
                </a:solidFill>
                <a:latin typeface="Times New Roman" panose="02020603050405020304" pitchFamily="18" charset="0"/>
                <a:cs typeface="Times New Roman" panose="02020603050405020304" pitchFamily="18" charset="0"/>
              </a:rPr>
              <a:t>Defending Against Threats</a:t>
            </a:r>
          </a:p>
        </p:txBody>
      </p:sp>
      <p:sp>
        <p:nvSpPr>
          <p:cNvPr id="3" name="Content Placeholder 2">
            <a:extLst>
              <a:ext uri="{FF2B5EF4-FFF2-40B4-BE49-F238E27FC236}">
                <a16:creationId xmlns:a16="http://schemas.microsoft.com/office/drawing/2014/main" id="{4EF885B0-460A-41D0-9F4E-30688301540D}"/>
              </a:ext>
            </a:extLst>
          </p:cNvPr>
          <p:cNvSpPr>
            <a:spLocks noGrp="1"/>
          </p:cNvSpPr>
          <p:nvPr>
            <p:ph idx="1"/>
          </p:nvPr>
        </p:nvSpPr>
        <p:spPr/>
        <p:txBody>
          <a:bodyPr/>
          <a:lstStyle/>
          <a:p>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Since 2020, every business had been disrupted and the hospitality industry should not be overlooked, especially bars whereby they had been greatly hit</a:t>
            </a:r>
          </a:p>
          <a:p>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For BB&amp;G to pay its employees and keep its lights on, the management will have to struggle in serving customers in safe ways that are in line with the pandemic rules and regulations </a:t>
            </a:r>
            <a:endParaRPr lang="en-US"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BB&amp;G will have to say goodbye to the traditional social drinking in crowded areas until further notice.</a:t>
            </a:r>
          </a:p>
          <a:p>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BB&amp;G will have to adopt to digital ordering and payment of goods and services to avoid as much personal contact as possible.</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1971852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2FB72-E4BD-4A32-93BC-D93D9F441389}"/>
              </a:ext>
            </a:extLst>
          </p:cNvPr>
          <p:cNvSpPr>
            <a:spLocks noGrp="1"/>
          </p:cNvSpPr>
          <p:nvPr>
            <p:ph type="title"/>
          </p:nvPr>
        </p:nvSpPr>
        <p:spPr/>
        <p:txBody>
          <a:bodyPr>
            <a:normAutofit/>
          </a:bodyPr>
          <a:lstStyle/>
          <a:p>
            <a:r>
              <a:rPr lang="en-US" sz="7200" b="1" dirty="0">
                <a:solidFill>
                  <a:srgbClr val="0070C0"/>
                </a:solidFill>
                <a:latin typeface="Times New Roman" panose="02020603050405020304" pitchFamily="18" charset="0"/>
                <a:cs typeface="Times New Roman" panose="02020603050405020304" pitchFamily="18" charset="0"/>
              </a:rPr>
              <a:t>References</a:t>
            </a:r>
          </a:p>
        </p:txBody>
      </p:sp>
      <p:sp>
        <p:nvSpPr>
          <p:cNvPr id="3" name="Content Placeholder 2">
            <a:extLst>
              <a:ext uri="{FF2B5EF4-FFF2-40B4-BE49-F238E27FC236}">
                <a16:creationId xmlns:a16="http://schemas.microsoft.com/office/drawing/2014/main" id="{DEBD2FF9-3CC7-4E3E-BC89-A6E2622B99FB}"/>
              </a:ext>
            </a:extLst>
          </p:cNvPr>
          <p:cNvSpPr>
            <a:spLocks noGrp="1"/>
          </p:cNvSpPr>
          <p:nvPr>
            <p:ph idx="1"/>
          </p:nvPr>
        </p:nvSpPr>
        <p:spPr/>
        <p:txBody>
          <a:bodyPr/>
          <a:lstStyle/>
          <a:p>
            <a:pPr marL="457200" marR="0" indent="-457200">
              <a:lnSpc>
                <a:spcPct val="107000"/>
              </a:lnSpc>
              <a:spcBef>
                <a:spcPts val="0"/>
              </a:spcBef>
              <a:spcAft>
                <a:spcPts val="800"/>
              </a:spcAft>
            </a:pPr>
            <a:r>
              <a:rPr lang="en-US" sz="2000" dirty="0">
                <a:solidFill>
                  <a:srgbClr val="000000"/>
                </a:solidFill>
                <a:effectLst/>
                <a:latin typeface="Times New Roman" panose="02020603050405020304" pitchFamily="18" charset="0"/>
                <a:ea typeface="Arial Unicode MS"/>
                <a:cs typeface="Times New Roman" panose="02020603050405020304" pitchFamily="18" charset="0"/>
              </a:rPr>
              <a:t>Distilled Spirits Council of the U.S. (2020). </a:t>
            </a:r>
            <a:r>
              <a:rPr lang="en-US" sz="2000" i="1" dirty="0">
                <a:solidFill>
                  <a:srgbClr val="000000"/>
                </a:solidFill>
                <a:effectLst/>
                <a:latin typeface="Times New Roman" panose="02020603050405020304" pitchFamily="18" charset="0"/>
                <a:ea typeface="Arial Unicode MS"/>
                <a:cs typeface="Times New Roman" panose="02020603050405020304" pitchFamily="18" charset="0"/>
              </a:rPr>
              <a:t>Distilled spirits industry annual statistical report</a:t>
            </a:r>
            <a:r>
              <a:rPr lang="en-US" sz="2000" dirty="0">
                <a:solidFill>
                  <a:srgbClr val="000000"/>
                </a:solidFill>
                <a:effectLst/>
                <a:latin typeface="Times New Roman" panose="02020603050405020304" pitchFamily="18" charset="0"/>
                <a:ea typeface="Arial Unicode MS"/>
                <a:cs typeface="Times New Roman" panose="02020603050405020304" pitchFamily="18" charset="0"/>
              </a:rPr>
              <a:t>. Washington: Distilled Spirits Council of the United States.</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800"/>
              </a:spcAft>
            </a:pPr>
            <a:r>
              <a:rPr lang="en-US" sz="2000" dirty="0">
                <a:solidFill>
                  <a:srgbClr val="000000"/>
                </a:solidFill>
                <a:effectLst/>
                <a:latin typeface="Times New Roman" panose="02020603050405020304" pitchFamily="18" charset="0"/>
                <a:ea typeface="Arial Unicode MS"/>
                <a:cs typeface="Times New Roman" panose="02020603050405020304" pitchFamily="18" charset="0"/>
              </a:rPr>
              <a:t>États-Unis., &amp; États-Unis. (2017). </a:t>
            </a:r>
            <a:r>
              <a:rPr lang="en-US" sz="2000" i="1" dirty="0">
                <a:solidFill>
                  <a:srgbClr val="000000"/>
                </a:solidFill>
                <a:effectLst/>
                <a:latin typeface="Times New Roman" panose="02020603050405020304" pitchFamily="18" charset="0"/>
                <a:ea typeface="Arial Unicode MS"/>
                <a:cs typeface="Times New Roman" panose="02020603050405020304" pitchFamily="18" charset="0"/>
              </a:rPr>
              <a:t>North American industry classification system: United States, 2017</a:t>
            </a:r>
            <a:r>
              <a:rPr lang="en-US" sz="2000" dirty="0">
                <a:solidFill>
                  <a:srgbClr val="000000"/>
                </a:solidFill>
                <a:effectLst/>
                <a:latin typeface="Times New Roman" panose="02020603050405020304" pitchFamily="18" charset="0"/>
                <a:ea typeface="Arial Unicode MS"/>
                <a:cs typeface="Times New Roman" panose="02020603050405020304" pitchFamily="18" charset="0"/>
              </a:rPr>
              <a:t>.</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800"/>
              </a:spcAft>
            </a:pPr>
            <a:r>
              <a:rPr lang="en-US" sz="2000" dirty="0">
                <a:solidFill>
                  <a:srgbClr val="000000"/>
                </a:solidFill>
                <a:effectLst/>
                <a:latin typeface="Times New Roman" panose="02020603050405020304" pitchFamily="18" charset="0"/>
                <a:ea typeface="Arial Unicode MS"/>
                <a:cs typeface="Times New Roman" panose="02020603050405020304" pitchFamily="18" charset="0"/>
              </a:rPr>
              <a:t>Ebner, D. (2014). </a:t>
            </a:r>
            <a:r>
              <a:rPr lang="en-US" sz="2000" i="1" dirty="0">
                <a:solidFill>
                  <a:srgbClr val="000000"/>
                </a:solidFill>
                <a:effectLst/>
                <a:latin typeface="Times New Roman" panose="02020603050405020304" pitchFamily="18" charset="0"/>
                <a:ea typeface="Arial Unicode MS"/>
                <a:cs typeface="Times New Roman" panose="02020603050405020304" pitchFamily="18" charset="0"/>
              </a:rPr>
              <a:t>Formal and Informal Strategic Planning: The Interdependency between Organization, Performance and Strategic Planning</a:t>
            </a:r>
            <a:r>
              <a:rPr lang="en-US" sz="2000" dirty="0">
                <a:solidFill>
                  <a:srgbClr val="000000"/>
                </a:solidFill>
                <a:effectLst/>
                <a:latin typeface="Times New Roman" panose="02020603050405020304" pitchFamily="18" charset="0"/>
                <a:ea typeface="Arial Unicode MS"/>
                <a:cs typeface="Times New Roman" panose="02020603050405020304" pitchFamily="18" charset="0"/>
              </a:rPr>
              <a:t>.</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800"/>
              </a:spcAft>
            </a:pPr>
            <a:r>
              <a:rPr lang="en-US" sz="2000" dirty="0">
                <a:solidFill>
                  <a:srgbClr val="000000"/>
                </a:solidFill>
                <a:effectLst/>
                <a:latin typeface="Times New Roman" panose="02020603050405020304" pitchFamily="18" charset="0"/>
                <a:ea typeface="Arial Unicode MS"/>
                <a:cs typeface="Times New Roman" panose="02020603050405020304" pitchFamily="18" charset="0"/>
              </a:rPr>
              <a:t>Hill, C. W. L., Jones, G. R., &amp; Schilling, M. A. (2020). </a:t>
            </a:r>
            <a:r>
              <a:rPr lang="en-US" sz="2000" i="1" dirty="0">
                <a:solidFill>
                  <a:srgbClr val="000000"/>
                </a:solidFill>
                <a:effectLst/>
                <a:latin typeface="Times New Roman" panose="02020603050405020304" pitchFamily="18" charset="0"/>
                <a:ea typeface="Arial Unicode MS"/>
                <a:cs typeface="Times New Roman" panose="02020603050405020304" pitchFamily="18" charset="0"/>
              </a:rPr>
              <a:t>Strategic management: An integrated approach</a:t>
            </a:r>
            <a:r>
              <a:rPr lang="en-US" sz="2000" dirty="0">
                <a:solidFill>
                  <a:srgbClr val="000000"/>
                </a:solidFill>
                <a:effectLst/>
                <a:latin typeface="Times New Roman" panose="02020603050405020304" pitchFamily="18" charset="0"/>
                <a:ea typeface="Arial Unicode MS"/>
                <a:cs typeface="Times New Roman" panose="02020603050405020304" pitchFamily="18" charset="0"/>
              </a:rPr>
              <a:t>.</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800"/>
              </a:spcAft>
            </a:pPr>
            <a:r>
              <a:rPr lang="en-US" sz="2000" dirty="0">
                <a:solidFill>
                  <a:srgbClr val="000000"/>
                </a:solidFill>
                <a:effectLst/>
                <a:latin typeface="Times New Roman" panose="02020603050405020304" pitchFamily="18" charset="0"/>
                <a:ea typeface="Arial Unicode MS"/>
                <a:cs typeface="Times New Roman" panose="02020603050405020304" pitchFamily="18" charset="0"/>
              </a:rPr>
              <a:t>Steiner, G. A. (2014). </a:t>
            </a:r>
            <a:r>
              <a:rPr lang="en-US" sz="2000" i="1" dirty="0">
                <a:solidFill>
                  <a:srgbClr val="000000"/>
                </a:solidFill>
                <a:effectLst/>
                <a:latin typeface="Times New Roman" panose="02020603050405020304" pitchFamily="18" charset="0"/>
                <a:ea typeface="Arial Unicode MS"/>
                <a:cs typeface="Times New Roman" panose="02020603050405020304" pitchFamily="18" charset="0"/>
              </a:rPr>
              <a:t>Strategic planning</a:t>
            </a:r>
            <a:r>
              <a:rPr lang="en-US" sz="2000" dirty="0">
                <a:solidFill>
                  <a:srgbClr val="000000"/>
                </a:solidFill>
                <a:effectLst/>
                <a:latin typeface="Times New Roman" panose="02020603050405020304" pitchFamily="18" charset="0"/>
                <a:ea typeface="Arial Unicode MS"/>
                <a:cs typeface="Times New Roman" panose="02020603050405020304" pitchFamily="18" charset="0"/>
              </a:rPr>
              <a:t>. Place of publication not identified: Free Press.</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78420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F26DA-EE0B-4E57-A639-4F8B1C339C71}"/>
              </a:ext>
            </a:extLst>
          </p:cNvPr>
          <p:cNvSpPr>
            <a:spLocks noGrp="1"/>
          </p:cNvSpPr>
          <p:nvPr>
            <p:ph type="title"/>
          </p:nvPr>
        </p:nvSpPr>
        <p:spPr/>
        <p:txBody>
          <a:bodyPr>
            <a:normAutofit/>
          </a:bodyPr>
          <a:lstStyle/>
          <a:p>
            <a:r>
              <a:rPr lang="en-US" sz="6600" b="1" dirty="0">
                <a:solidFill>
                  <a:srgbClr val="0070C0"/>
                </a:solidFill>
                <a:latin typeface="Times New Roman" panose="02020603050405020304" pitchFamily="18" charset="0"/>
                <a:cs typeface="Times New Roman" panose="02020603050405020304" pitchFamily="18" charset="0"/>
              </a:rPr>
              <a:t>1. Executive Summary</a:t>
            </a:r>
          </a:p>
        </p:txBody>
      </p:sp>
      <p:sp>
        <p:nvSpPr>
          <p:cNvPr id="3" name="Content Placeholder 2">
            <a:extLst>
              <a:ext uri="{FF2B5EF4-FFF2-40B4-BE49-F238E27FC236}">
                <a16:creationId xmlns:a16="http://schemas.microsoft.com/office/drawing/2014/main" id="{2E6E585A-9CF1-4027-AE38-95AAEEEA9F62}"/>
              </a:ext>
            </a:extLst>
          </p:cNvPr>
          <p:cNvSpPr>
            <a:spLocks noGrp="1"/>
          </p:cNvSpPr>
          <p:nvPr>
            <p:ph idx="1"/>
          </p:nvPr>
        </p:nvSpPr>
        <p:spPr/>
        <p:txBody>
          <a:bodyPr/>
          <a:lstStyle/>
          <a:p>
            <a:pPr>
              <a:buFont typeface="Arial" panose="020B0604020202020204" pitchFamily="34" charset="0"/>
              <a:buChar char="•"/>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Blinkforray Bar and Grill (BB&amp;G) will be a one-of-a-kind gathering place in Palm Beach County's suburbs. </a:t>
            </a:r>
          </a:p>
          <a:p>
            <a:pPr>
              <a:buFont typeface="Arial" panose="020B0604020202020204" pitchFamily="34" charset="0"/>
              <a:buChar char="•"/>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BB&amp;G intends to capture an initial 2% ($334,000) market share, out of the $16.7 million local market during the first fiscal year, 2.3% in the second year, and 2.53% in the third year.   </a:t>
            </a:r>
            <a:endPar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buFont typeface="Arial" panose="020B0604020202020204" pitchFamily="34" charset="0"/>
              <a:buChar char="•"/>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BB&amp;G will be leasing a retail space of 1,400 square feet in the shopping center with an annual price of $18.00 per square foot.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a:buFont typeface="Arial" panose="020B0604020202020204" pitchFamily="34" charset="0"/>
              <a:buChar char="•"/>
            </a:pPr>
            <a:endParaRPr lang="en-US" dirty="0"/>
          </a:p>
        </p:txBody>
      </p:sp>
    </p:spTree>
    <p:extLst>
      <p:ext uri="{BB962C8B-B14F-4D97-AF65-F5344CB8AC3E}">
        <p14:creationId xmlns:p14="http://schemas.microsoft.com/office/powerpoint/2010/main" val="21890976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A43D7-6A96-4759-AB0D-CDDF89395DCF}"/>
              </a:ext>
            </a:extLst>
          </p:cNvPr>
          <p:cNvSpPr>
            <a:spLocks noGrp="1"/>
          </p:cNvSpPr>
          <p:nvPr>
            <p:ph type="title"/>
          </p:nvPr>
        </p:nvSpPr>
        <p:spPr/>
        <p:txBody>
          <a:bodyPr>
            <a:normAutofit/>
          </a:bodyPr>
          <a:lstStyle/>
          <a:p>
            <a:r>
              <a:rPr lang="en-US" sz="8000" b="1" dirty="0">
                <a:solidFill>
                  <a:srgbClr val="0070C0"/>
                </a:solidFill>
                <a:latin typeface="Times New Roman" panose="02020603050405020304" pitchFamily="18" charset="0"/>
                <a:cs typeface="Times New Roman" panose="02020603050405020304" pitchFamily="18" charset="0"/>
              </a:rPr>
              <a:t>Customer Trends</a:t>
            </a:r>
          </a:p>
        </p:txBody>
      </p:sp>
      <p:sp>
        <p:nvSpPr>
          <p:cNvPr id="3" name="Content Placeholder 2">
            <a:extLst>
              <a:ext uri="{FF2B5EF4-FFF2-40B4-BE49-F238E27FC236}">
                <a16:creationId xmlns:a16="http://schemas.microsoft.com/office/drawing/2014/main" id="{8B8579C8-0305-443F-9E7C-DE75392D4DAE}"/>
              </a:ext>
            </a:extLst>
          </p:cNvPr>
          <p:cNvSpPr>
            <a:spLocks noGrp="1"/>
          </p:cNvSpPr>
          <p:nvPr>
            <p:ph idx="1"/>
          </p:nvPr>
        </p:nvSpPr>
        <p:spPr/>
        <p:txBody>
          <a:bodyPr>
            <a:normAutofit/>
          </a:bodyPr>
          <a:lstStyle/>
          <a:p>
            <a:pPr>
              <a:buFont typeface="Arial" panose="020B0604020202020204" pitchFamily="34" charset="0"/>
              <a:buChar char="•"/>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Quality over quantity is a common customer preference, particularly in the post-COVID-19 era. </a:t>
            </a:r>
          </a:p>
          <a:p>
            <a:pPr>
              <a:buFont typeface="Arial" panose="020B0604020202020204" pitchFamily="34" charset="0"/>
              <a:buChar char="•"/>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Outdoor activities are safer than indoor activities, according to recent research, so many bars had been considering ways to creating outdoor drinking areas.</a:t>
            </a:r>
            <a:endPar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buFont typeface="Arial" panose="020B0604020202020204" pitchFamily="34" charset="0"/>
              <a:buChar char="•"/>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Online ordering is a critical component of the pivotal shift across the hospitality industry to reduce contact and allow customers to operate digitally in almost all functions.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216385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48B6E7-CC06-4DED-9311-BF074DF94044}"/>
              </a:ext>
            </a:extLst>
          </p:cNvPr>
          <p:cNvSpPr>
            <a:spLocks noGrp="1"/>
          </p:cNvSpPr>
          <p:nvPr>
            <p:ph type="title"/>
          </p:nvPr>
        </p:nvSpPr>
        <p:spPr/>
        <p:txBody>
          <a:bodyPr>
            <a:normAutofit/>
          </a:bodyPr>
          <a:lstStyle/>
          <a:p>
            <a:r>
              <a:rPr lang="en-US" sz="4800" b="1" dirty="0">
                <a:solidFill>
                  <a:srgbClr val="0070C0"/>
                </a:solidFill>
                <a:latin typeface="Times New Roman" panose="02020603050405020304" pitchFamily="18" charset="0"/>
                <a:cs typeface="Times New Roman" panose="02020603050405020304" pitchFamily="18" charset="0"/>
              </a:rPr>
              <a:t>Macro-environmental Factors</a:t>
            </a:r>
          </a:p>
        </p:txBody>
      </p:sp>
      <p:sp>
        <p:nvSpPr>
          <p:cNvPr id="3" name="Content Placeholder 2">
            <a:extLst>
              <a:ext uri="{FF2B5EF4-FFF2-40B4-BE49-F238E27FC236}">
                <a16:creationId xmlns:a16="http://schemas.microsoft.com/office/drawing/2014/main" id="{7D78DCE2-B5FB-43DE-B67D-E609EB9295D0}"/>
              </a:ext>
            </a:extLst>
          </p:cNvPr>
          <p:cNvSpPr>
            <a:spLocks noGrp="1"/>
          </p:cNvSpPr>
          <p:nvPr>
            <p:ph idx="1"/>
          </p:nvPr>
        </p:nvSpPr>
        <p:spPr/>
        <p:txBody>
          <a:bodyPr>
            <a:normAutofit/>
          </a:bodyPr>
          <a:lstStyle/>
          <a:p>
            <a:pPr>
              <a:buFont typeface="Arial" panose="020B0604020202020204" pitchFamily="34" charset="0"/>
              <a:buChar char="•"/>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Issues related to driving while under the influence of alcohol have altered people's drinking habits in the United States. </a:t>
            </a:r>
          </a:p>
          <a:p>
            <a:pPr>
              <a:buFont typeface="Arial" panose="020B0604020202020204" pitchFamily="34" charset="0"/>
              <a:buChar char="•"/>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bar and nightclub industry in the United States includes approximately 45,000 establishments, both single-location firms and branches of multi-location businesses) with a total revenue of approximately $20 billion annually </a:t>
            </a:r>
            <a:endPar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buFont typeface="Arial" panose="020B0604020202020204" pitchFamily="34" charset="0"/>
              <a:buChar char="•"/>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Demand is driven by personal income and entertainment needs with individual companies' profitability being determined by their ability to driving traffic and developing a loyal customer base.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544456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794D05-EF63-43A9-B12A-4FAB40E6D2AE}"/>
              </a:ext>
            </a:extLst>
          </p:cNvPr>
          <p:cNvSpPr>
            <a:spLocks noGrp="1"/>
          </p:cNvSpPr>
          <p:nvPr>
            <p:ph type="title"/>
          </p:nvPr>
        </p:nvSpPr>
        <p:spPr/>
        <p:txBody>
          <a:bodyPr>
            <a:noAutofit/>
          </a:bodyPr>
          <a:lstStyle/>
          <a:p>
            <a:r>
              <a:rPr lang="en-US" sz="8800" b="1" dirty="0">
                <a:solidFill>
                  <a:srgbClr val="0070C0"/>
                </a:solidFill>
                <a:latin typeface="Times New Roman" panose="02020603050405020304" pitchFamily="18" charset="0"/>
                <a:cs typeface="Times New Roman" panose="02020603050405020304" pitchFamily="18" charset="0"/>
              </a:rPr>
              <a:t>Competition</a:t>
            </a:r>
          </a:p>
        </p:txBody>
      </p:sp>
      <p:graphicFrame>
        <p:nvGraphicFramePr>
          <p:cNvPr id="4" name="Content Placeholder 3">
            <a:extLst>
              <a:ext uri="{FF2B5EF4-FFF2-40B4-BE49-F238E27FC236}">
                <a16:creationId xmlns:a16="http://schemas.microsoft.com/office/drawing/2014/main" id="{BBE47557-23B2-4BD3-A72C-3891F8BF295E}"/>
              </a:ext>
            </a:extLst>
          </p:cNvPr>
          <p:cNvGraphicFramePr>
            <a:graphicFrameLocks noGrp="1"/>
          </p:cNvGraphicFramePr>
          <p:nvPr>
            <p:ph idx="1"/>
            <p:extLst>
              <p:ext uri="{D42A27DB-BD31-4B8C-83A1-F6EECF244321}">
                <p14:modId xmlns:p14="http://schemas.microsoft.com/office/powerpoint/2010/main" val="1805876248"/>
              </p:ext>
            </p:extLst>
          </p:nvPr>
        </p:nvGraphicFramePr>
        <p:xfrm>
          <a:off x="520506" y="2264898"/>
          <a:ext cx="9045525" cy="3983502"/>
        </p:xfrm>
        <a:graphic>
          <a:graphicData uri="http://schemas.openxmlformats.org/drawingml/2006/table">
            <a:tbl>
              <a:tblPr firstRow="1" firstCol="1" bandRow="1">
                <a:tableStyleId>{5C22544A-7EE6-4342-B048-85BDC9FD1C3A}</a:tableStyleId>
              </a:tblPr>
              <a:tblGrid>
                <a:gridCol w="1882557">
                  <a:extLst>
                    <a:ext uri="{9D8B030D-6E8A-4147-A177-3AD203B41FA5}">
                      <a16:colId xmlns:a16="http://schemas.microsoft.com/office/drawing/2014/main" val="3896630525"/>
                    </a:ext>
                  </a:extLst>
                </a:gridCol>
                <a:gridCol w="3012644">
                  <a:extLst>
                    <a:ext uri="{9D8B030D-6E8A-4147-A177-3AD203B41FA5}">
                      <a16:colId xmlns:a16="http://schemas.microsoft.com/office/drawing/2014/main" val="249378016"/>
                    </a:ext>
                  </a:extLst>
                </a:gridCol>
                <a:gridCol w="448031">
                  <a:extLst>
                    <a:ext uri="{9D8B030D-6E8A-4147-A177-3AD203B41FA5}">
                      <a16:colId xmlns:a16="http://schemas.microsoft.com/office/drawing/2014/main" val="1835361864"/>
                    </a:ext>
                  </a:extLst>
                </a:gridCol>
                <a:gridCol w="3702293">
                  <a:extLst>
                    <a:ext uri="{9D8B030D-6E8A-4147-A177-3AD203B41FA5}">
                      <a16:colId xmlns:a16="http://schemas.microsoft.com/office/drawing/2014/main" val="3587771469"/>
                    </a:ext>
                  </a:extLst>
                </a:gridCol>
              </a:tblGrid>
              <a:tr h="2115621">
                <a:tc>
                  <a:txBody>
                    <a:bodyPr/>
                    <a:lstStyle/>
                    <a:p>
                      <a:pPr marL="0" marR="0" algn="just">
                        <a:lnSpc>
                          <a:spcPct val="107000"/>
                        </a:lnSpc>
                        <a:spcBef>
                          <a:spcPts val="0"/>
                        </a:spcBef>
                        <a:spcAft>
                          <a:spcPts val="0"/>
                        </a:spcAft>
                      </a:pPr>
                      <a:r>
                        <a:rPr lang="en-US" sz="1200">
                          <a:effectLst/>
                          <a:latin typeface="Times New Roman" panose="02020603050405020304" pitchFamily="18" charset="0"/>
                          <a:cs typeface="Times New Roman" panose="02020603050405020304" pitchFamily="18" charset="0"/>
                        </a:rPr>
                        <a:t>Variable</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 marR="9525" marT="9525" marB="9525"/>
                </a:tc>
                <a:tc>
                  <a:txBody>
                    <a:bodyPr/>
                    <a:lstStyle/>
                    <a:p>
                      <a:pPr marL="0" marR="0" algn="just">
                        <a:lnSpc>
                          <a:spcPct val="107000"/>
                        </a:lnSpc>
                        <a:spcBef>
                          <a:spcPts val="0"/>
                        </a:spcBef>
                        <a:spcAft>
                          <a:spcPts val="0"/>
                        </a:spcAft>
                      </a:pPr>
                      <a:r>
                        <a:rPr lang="en-US" sz="1200">
                          <a:effectLst/>
                          <a:latin typeface="Times New Roman" panose="02020603050405020304" pitchFamily="18" charset="0"/>
                          <a:cs typeface="Times New Roman" panose="02020603050405020304" pitchFamily="18" charset="0"/>
                        </a:rPr>
                        <a:t>Blinkforray Bar and Grill (BB&amp;G)</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 marR="9525" marT="9525" marB="9525"/>
                </a:tc>
                <a:tc>
                  <a:txBody>
                    <a:bodyPr/>
                    <a:lstStyle/>
                    <a:p>
                      <a:pPr marL="0" marR="0" algn="just">
                        <a:lnSpc>
                          <a:spcPct val="107000"/>
                        </a:lnSpc>
                        <a:spcBef>
                          <a:spcPts val="0"/>
                        </a:spcBef>
                        <a:spcAft>
                          <a:spcPts val="0"/>
                        </a:spcAft>
                      </a:pPr>
                      <a:r>
                        <a:rPr lang="en-US" sz="1200">
                          <a:effectLst/>
                          <a:latin typeface="Times New Roman" panose="02020603050405020304" pitchFamily="18" charset="0"/>
                          <a:cs typeface="Times New Roman" panose="02020603050405020304" pitchFamily="18" charset="0"/>
                        </a:rPr>
                        <a:t>Applebees Neighborhood Bar &amp; Grill</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 marR="9525" marT="9525" marB="9525"/>
                </a:tc>
                <a:tc>
                  <a:txBody>
                    <a:bodyPr/>
                    <a:lstStyle/>
                    <a:p>
                      <a:pPr marL="0" marR="0" algn="just">
                        <a:lnSpc>
                          <a:spcPct val="107000"/>
                        </a:lnSpc>
                        <a:spcBef>
                          <a:spcPts val="0"/>
                        </a:spcBef>
                        <a:spcAft>
                          <a:spcPts val="0"/>
                        </a:spcAft>
                      </a:pPr>
                      <a:r>
                        <a:rPr lang="en-US" sz="1200">
                          <a:effectLst/>
                          <a:latin typeface="Times New Roman" panose="02020603050405020304" pitchFamily="18" charset="0"/>
                          <a:cs typeface="Times New Roman" panose="02020603050405020304" pitchFamily="18" charset="0"/>
                        </a:rPr>
                        <a:t>Plush Pony</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2046580870"/>
                  </a:ext>
                </a:extLst>
              </a:tr>
              <a:tr h="1061743">
                <a:tc>
                  <a:txBody>
                    <a:bodyPr/>
                    <a:lstStyle/>
                    <a:p>
                      <a:pPr marL="0" marR="0" algn="just">
                        <a:lnSpc>
                          <a:spcPct val="107000"/>
                        </a:lnSpc>
                        <a:spcBef>
                          <a:spcPts val="0"/>
                        </a:spcBef>
                        <a:spcAft>
                          <a:spcPts val="0"/>
                        </a:spcAft>
                      </a:pPr>
                      <a:r>
                        <a:rPr lang="en-US" sz="1200">
                          <a:effectLst/>
                          <a:latin typeface="Times New Roman" panose="02020603050405020304" pitchFamily="18" charset="0"/>
                          <a:cs typeface="Times New Roman" panose="02020603050405020304" pitchFamily="18" charset="0"/>
                        </a:rPr>
                        <a:t>Services</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 marR="9525" marT="9525" marB="9525"/>
                </a:tc>
                <a:tc>
                  <a:txBody>
                    <a:bodyPr/>
                    <a:lstStyle/>
                    <a:p>
                      <a:pPr marL="0" marR="0" algn="just">
                        <a:lnSpc>
                          <a:spcPct val="107000"/>
                        </a:lnSpc>
                        <a:spcBef>
                          <a:spcPts val="0"/>
                        </a:spcBef>
                        <a:spcAft>
                          <a:spcPts val="0"/>
                        </a:spcAft>
                      </a:pPr>
                      <a:r>
                        <a:rPr lang="en-US" sz="1200">
                          <a:effectLst/>
                          <a:latin typeface="Times New Roman" panose="02020603050405020304" pitchFamily="18" charset="0"/>
                          <a:cs typeface="Times New Roman" panose="02020603050405020304" pitchFamily="18" charset="0"/>
                        </a:rPr>
                        <a:t>Sports &amp; Indoor games, snacks, drinks, special recipes &amp; food</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 marR="9525" marT="9525" marB="9525"/>
                </a:tc>
                <a:tc>
                  <a:txBody>
                    <a:bodyPr/>
                    <a:lstStyle/>
                    <a:p>
                      <a:pPr marL="0" marR="0" algn="just">
                        <a:lnSpc>
                          <a:spcPct val="107000"/>
                        </a:lnSpc>
                        <a:spcBef>
                          <a:spcPts val="0"/>
                        </a:spcBef>
                        <a:spcAft>
                          <a:spcPts val="0"/>
                        </a:spcAft>
                      </a:pPr>
                      <a:r>
                        <a:rPr lang="en-US" sz="1200">
                          <a:effectLst/>
                          <a:latin typeface="Times New Roman" panose="02020603050405020304" pitchFamily="18" charset="0"/>
                          <a:cs typeface="Times New Roman" panose="02020603050405020304" pitchFamily="18" charset="0"/>
                        </a:rPr>
                        <a:t>Food &amp; dinning</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 marR="9525" marT="9525" marB="9525"/>
                </a:tc>
                <a:tc>
                  <a:txBody>
                    <a:bodyPr/>
                    <a:lstStyle/>
                    <a:p>
                      <a:pPr marL="0" marR="0" algn="just">
                        <a:lnSpc>
                          <a:spcPct val="107000"/>
                        </a:lnSpc>
                        <a:spcBef>
                          <a:spcPts val="0"/>
                        </a:spcBef>
                        <a:spcAft>
                          <a:spcPts val="0"/>
                        </a:spcAft>
                      </a:pPr>
                      <a:r>
                        <a:rPr lang="en-US" sz="1200" dirty="0">
                          <a:effectLst/>
                          <a:latin typeface="Times New Roman" panose="02020603050405020304" pitchFamily="18" charset="0"/>
                          <a:cs typeface="Times New Roman" panose="02020603050405020304" pitchFamily="18" charset="0"/>
                        </a:rPr>
                        <a:t>Lunch &amp; dinner food products</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3644599195"/>
                  </a:ext>
                </a:extLst>
              </a:tr>
              <a:tr h="271334">
                <a:tc>
                  <a:txBody>
                    <a:bodyPr/>
                    <a:lstStyle/>
                    <a:p>
                      <a:pPr marL="0" marR="0" algn="just">
                        <a:lnSpc>
                          <a:spcPct val="107000"/>
                        </a:lnSpc>
                        <a:spcBef>
                          <a:spcPts val="0"/>
                        </a:spcBef>
                        <a:spcAft>
                          <a:spcPts val="0"/>
                        </a:spcAft>
                      </a:pPr>
                      <a:r>
                        <a:rPr lang="en-US" sz="1200">
                          <a:effectLst/>
                          <a:latin typeface="Times New Roman" panose="02020603050405020304" pitchFamily="18" charset="0"/>
                          <a:cs typeface="Times New Roman" panose="02020603050405020304" pitchFamily="18" charset="0"/>
                        </a:rPr>
                        <a:t>Price (per customer)</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 marR="9525" marT="9525" marB="9525"/>
                </a:tc>
                <a:tc>
                  <a:txBody>
                    <a:bodyPr/>
                    <a:lstStyle/>
                    <a:p>
                      <a:pPr marL="0" marR="0" algn="just">
                        <a:lnSpc>
                          <a:spcPct val="107000"/>
                        </a:lnSpc>
                        <a:spcBef>
                          <a:spcPts val="0"/>
                        </a:spcBef>
                        <a:spcAft>
                          <a:spcPts val="0"/>
                        </a:spcAft>
                      </a:pPr>
                      <a:r>
                        <a:rPr lang="en-US" sz="1200">
                          <a:effectLst/>
                          <a:latin typeface="Times New Roman" panose="02020603050405020304" pitchFamily="18" charset="0"/>
                          <a:cs typeface="Times New Roman" panose="02020603050405020304" pitchFamily="18" charset="0"/>
                        </a:rPr>
                        <a:t>$30</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 marR="9525" marT="9525" marB="9525"/>
                </a:tc>
                <a:tc>
                  <a:txBody>
                    <a:bodyPr/>
                    <a:lstStyle/>
                    <a:p>
                      <a:pPr marL="0" marR="0" algn="just">
                        <a:lnSpc>
                          <a:spcPct val="107000"/>
                        </a:lnSpc>
                        <a:spcBef>
                          <a:spcPts val="0"/>
                        </a:spcBef>
                        <a:spcAft>
                          <a:spcPts val="0"/>
                        </a:spcAft>
                      </a:pPr>
                      <a:r>
                        <a:rPr lang="en-US" sz="1200">
                          <a:effectLst/>
                          <a:latin typeface="Times New Roman" panose="02020603050405020304" pitchFamily="18" charset="0"/>
                          <a:cs typeface="Times New Roman" panose="02020603050405020304" pitchFamily="18" charset="0"/>
                        </a:rPr>
                        <a:t>$45</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 marR="9525" marT="9525" marB="9525"/>
                </a:tc>
                <a:tc>
                  <a:txBody>
                    <a:bodyPr/>
                    <a:lstStyle/>
                    <a:p>
                      <a:pPr marL="0" marR="0" algn="just">
                        <a:lnSpc>
                          <a:spcPct val="107000"/>
                        </a:lnSpc>
                        <a:spcBef>
                          <a:spcPts val="0"/>
                        </a:spcBef>
                        <a:spcAft>
                          <a:spcPts val="0"/>
                        </a:spcAft>
                      </a:pPr>
                      <a:r>
                        <a:rPr lang="en-US" sz="1200">
                          <a:effectLst/>
                          <a:latin typeface="Times New Roman" panose="02020603050405020304" pitchFamily="18" charset="0"/>
                          <a:cs typeface="Times New Roman" panose="02020603050405020304" pitchFamily="18" charset="0"/>
                        </a:rPr>
                        <a:t>$45</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81745039"/>
                  </a:ext>
                </a:extLst>
              </a:tr>
              <a:tr h="534804">
                <a:tc>
                  <a:txBody>
                    <a:bodyPr/>
                    <a:lstStyle/>
                    <a:p>
                      <a:pPr marL="0" marR="0" algn="just">
                        <a:lnSpc>
                          <a:spcPct val="107000"/>
                        </a:lnSpc>
                        <a:spcBef>
                          <a:spcPts val="0"/>
                        </a:spcBef>
                        <a:spcAft>
                          <a:spcPts val="0"/>
                        </a:spcAft>
                      </a:pPr>
                      <a:r>
                        <a:rPr lang="en-US" sz="1200">
                          <a:effectLst/>
                          <a:latin typeface="Times New Roman" panose="02020603050405020304" pitchFamily="18" charset="0"/>
                          <a:cs typeface="Times New Roman" panose="02020603050405020304" pitchFamily="18" charset="0"/>
                        </a:rPr>
                        <a:t>Working hours</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 marR="9525" marT="9525" marB="9525"/>
                </a:tc>
                <a:tc>
                  <a:txBody>
                    <a:bodyPr/>
                    <a:lstStyle/>
                    <a:p>
                      <a:pPr marL="0" marR="0" algn="just">
                        <a:lnSpc>
                          <a:spcPct val="107000"/>
                        </a:lnSpc>
                        <a:spcBef>
                          <a:spcPts val="0"/>
                        </a:spcBef>
                        <a:spcAft>
                          <a:spcPts val="0"/>
                        </a:spcAft>
                      </a:pPr>
                      <a:r>
                        <a:rPr lang="en-US" sz="1200">
                          <a:effectLst/>
                          <a:latin typeface="Times New Roman" panose="02020603050405020304" pitchFamily="18" charset="0"/>
                          <a:cs typeface="Times New Roman" panose="02020603050405020304" pitchFamily="18" charset="0"/>
                        </a:rPr>
                        <a:t>1pm-1am</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 marR="9525" marT="9525" marB="9525"/>
                </a:tc>
                <a:tc>
                  <a:txBody>
                    <a:bodyPr/>
                    <a:lstStyle/>
                    <a:p>
                      <a:pPr marL="0" marR="0" algn="just">
                        <a:lnSpc>
                          <a:spcPct val="107000"/>
                        </a:lnSpc>
                        <a:spcBef>
                          <a:spcPts val="0"/>
                        </a:spcBef>
                        <a:spcAft>
                          <a:spcPts val="0"/>
                        </a:spcAft>
                      </a:pPr>
                      <a:r>
                        <a:rPr lang="en-US" sz="1200">
                          <a:effectLst/>
                          <a:latin typeface="Times New Roman" panose="02020603050405020304" pitchFamily="18" charset="0"/>
                          <a:cs typeface="Times New Roman" panose="02020603050405020304" pitchFamily="18" charset="0"/>
                        </a:rPr>
                        <a:t>10am-10pm</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 marR="9525" marT="9525" marB="9525"/>
                </a:tc>
                <a:tc>
                  <a:txBody>
                    <a:bodyPr/>
                    <a:lstStyle/>
                    <a:p>
                      <a:pPr marL="0" marR="0" algn="just">
                        <a:lnSpc>
                          <a:spcPct val="107000"/>
                        </a:lnSpc>
                        <a:spcBef>
                          <a:spcPts val="0"/>
                        </a:spcBef>
                        <a:spcAft>
                          <a:spcPts val="0"/>
                        </a:spcAft>
                      </a:pPr>
                      <a:r>
                        <a:rPr lang="en-US" sz="1200" dirty="0">
                          <a:effectLst/>
                          <a:latin typeface="Times New Roman" panose="02020603050405020304" pitchFamily="18" charset="0"/>
                          <a:cs typeface="Times New Roman" panose="02020603050405020304" pitchFamily="18" charset="0"/>
                        </a:rPr>
                        <a:t>11am-11pm</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1133090617"/>
                  </a:ext>
                </a:extLst>
              </a:tr>
            </a:tbl>
          </a:graphicData>
        </a:graphic>
      </p:graphicFrame>
      <p:sp>
        <p:nvSpPr>
          <p:cNvPr id="5" name="Rectangle 1">
            <a:extLst>
              <a:ext uri="{FF2B5EF4-FFF2-40B4-BE49-F238E27FC236}">
                <a16:creationId xmlns:a16="http://schemas.microsoft.com/office/drawing/2014/main" id="{0AC590D0-74CB-49A9-8AD2-9580AA5755AF}"/>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15787085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5B959-4352-4A4D-BAF1-F56D45606C97}"/>
              </a:ext>
            </a:extLst>
          </p:cNvPr>
          <p:cNvSpPr>
            <a:spLocks noGrp="1"/>
          </p:cNvSpPr>
          <p:nvPr>
            <p:ph type="title"/>
          </p:nvPr>
        </p:nvSpPr>
        <p:spPr/>
        <p:txBody>
          <a:bodyPr>
            <a:normAutofit fontScale="90000"/>
          </a:bodyPr>
          <a:lstStyle/>
          <a:p>
            <a:r>
              <a:rPr lang="en-US" sz="6000" b="1" dirty="0">
                <a:solidFill>
                  <a:srgbClr val="0070C0"/>
                </a:solidFill>
                <a:latin typeface="Times New Roman" panose="02020603050405020304" pitchFamily="18" charset="0"/>
                <a:cs typeface="Times New Roman" panose="02020603050405020304" pitchFamily="18" charset="0"/>
              </a:rPr>
              <a:t>Company/Business Trends</a:t>
            </a:r>
          </a:p>
        </p:txBody>
      </p:sp>
      <p:sp>
        <p:nvSpPr>
          <p:cNvPr id="3" name="Content Placeholder 2">
            <a:extLst>
              <a:ext uri="{FF2B5EF4-FFF2-40B4-BE49-F238E27FC236}">
                <a16:creationId xmlns:a16="http://schemas.microsoft.com/office/drawing/2014/main" id="{16D366F9-F314-4824-8959-A668605E713E}"/>
              </a:ext>
            </a:extLst>
          </p:cNvPr>
          <p:cNvSpPr>
            <a:spLocks noGrp="1"/>
          </p:cNvSpPr>
          <p:nvPr>
            <p:ph idx="1"/>
          </p:nvPr>
        </p:nvSpPr>
        <p:spPr/>
        <p:txBody>
          <a:bodyPr>
            <a:normAutofit/>
          </a:bodyPr>
          <a:lstStyle/>
          <a:p>
            <a:pPr>
              <a:buFont typeface="Arial" panose="020B0604020202020204" pitchFamily="34" charset="0"/>
              <a:buChar char="•"/>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BB&amp;G will brand itself as the go-to bar and grill by providing excellent services:</a:t>
            </a:r>
          </a:p>
          <a:p>
            <a:pPr>
              <a:buFont typeface="Arial" panose="020B0604020202020204" pitchFamily="34" charset="0"/>
              <a:buChar char="•"/>
            </a:pP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large selection of beverages.</a:t>
            </a:r>
          </a:p>
          <a:p>
            <a:pPr>
              <a:buFont typeface="Arial" panose="020B0604020202020204" pitchFamily="34" charset="0"/>
              <a:buChar char="•"/>
            </a:pP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menu that includes both traditional bar fare and daily market specials that will be prepared by the firm's culinary chef. </a:t>
            </a:r>
          </a:p>
          <a:p>
            <a:pPr>
              <a:buFont typeface="Arial" panose="020B0604020202020204" pitchFamily="34" charset="0"/>
              <a:buChar char="•"/>
            </a:pP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relaxing and comfortable atmosphere and décor</a:t>
            </a:r>
            <a:endPar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buFont typeface="Arial" panose="020B0604020202020204" pitchFamily="34" charset="0"/>
              <a:buChar char="•"/>
            </a:pP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unique experience across the suburbs from the light jazz that will be playing in the background.</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246634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7A133D-352A-46E3-9C9B-5BC51F2450DA}"/>
              </a:ext>
            </a:extLst>
          </p:cNvPr>
          <p:cNvSpPr>
            <a:spLocks noGrp="1"/>
          </p:cNvSpPr>
          <p:nvPr>
            <p:ph type="title"/>
          </p:nvPr>
        </p:nvSpPr>
        <p:spPr/>
        <p:txBody>
          <a:bodyPr>
            <a:normAutofit/>
          </a:bodyPr>
          <a:lstStyle/>
          <a:p>
            <a:r>
              <a:rPr lang="en-US" sz="6000" b="1" dirty="0">
                <a:solidFill>
                  <a:srgbClr val="0070C0"/>
                </a:solidFill>
                <a:latin typeface="Times New Roman" panose="02020603050405020304" pitchFamily="18" charset="0"/>
                <a:cs typeface="Times New Roman" panose="02020603050405020304" pitchFamily="18" charset="0"/>
              </a:rPr>
              <a:t>Products vs Competition</a:t>
            </a:r>
          </a:p>
        </p:txBody>
      </p:sp>
      <p:sp>
        <p:nvSpPr>
          <p:cNvPr id="3" name="Content Placeholder 2">
            <a:extLst>
              <a:ext uri="{FF2B5EF4-FFF2-40B4-BE49-F238E27FC236}">
                <a16:creationId xmlns:a16="http://schemas.microsoft.com/office/drawing/2014/main" id="{91DDA3C9-46A9-410F-89A8-367869FDD439}"/>
              </a:ext>
            </a:extLst>
          </p:cNvPr>
          <p:cNvSpPr>
            <a:spLocks noGrp="1"/>
          </p:cNvSpPr>
          <p:nvPr>
            <p:ph idx="1"/>
          </p:nvPr>
        </p:nvSpPr>
        <p:spPr/>
        <p:txBody>
          <a:bodyPr>
            <a:noAutofit/>
          </a:bodyPr>
          <a:lstStyle/>
          <a:p>
            <a:pPr>
              <a:buFont typeface="Arial" panose="020B0604020202020204" pitchFamily="34" charset="0"/>
              <a:buChar char="•"/>
            </a:pP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BB&amp;G will have to add some class to its title of “the place the locals chill” by providing the following:</a:t>
            </a:r>
          </a:p>
          <a:p>
            <a:pPr>
              <a:buFont typeface="Arial" panose="020B0604020202020204" pitchFamily="34" charset="0"/>
              <a:buChar char="•"/>
            </a:pP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Traditional bar fare</a:t>
            </a:r>
          </a:p>
          <a:p>
            <a:pPr>
              <a:buFont typeface="Arial" panose="020B0604020202020204" pitchFamily="34" charset="0"/>
              <a:buChar char="•"/>
            </a:pPr>
            <a:r>
              <a:rPr lang="en-US"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elected prepared foods from trained chefs on a daily basis</a:t>
            </a:r>
          </a:p>
          <a:p>
            <a:pPr>
              <a:buFont typeface="Arial" panose="020B0604020202020204" pitchFamily="34" charset="0"/>
              <a:buChar char="•"/>
            </a:pP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“light” jazz music.</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12269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AA0565-07F3-4345-8BF5-1FC821D955AD}"/>
              </a:ext>
            </a:extLst>
          </p:cNvPr>
          <p:cNvSpPr>
            <a:spLocks noGrp="1"/>
          </p:cNvSpPr>
          <p:nvPr>
            <p:ph type="title"/>
          </p:nvPr>
        </p:nvSpPr>
        <p:spPr/>
        <p:txBody>
          <a:bodyPr>
            <a:normAutofit/>
          </a:bodyPr>
          <a:lstStyle/>
          <a:p>
            <a:r>
              <a:rPr lang="en-US" sz="4400" b="1" dirty="0">
                <a:solidFill>
                  <a:srgbClr val="0070C0"/>
                </a:solidFill>
                <a:latin typeface="Times New Roman" panose="02020603050405020304" pitchFamily="18" charset="0"/>
                <a:cs typeface="Times New Roman" panose="02020603050405020304" pitchFamily="18" charset="0"/>
              </a:rPr>
              <a:t>Management/People/Organization</a:t>
            </a:r>
          </a:p>
        </p:txBody>
      </p:sp>
      <p:sp>
        <p:nvSpPr>
          <p:cNvPr id="3" name="Content Placeholder 2">
            <a:extLst>
              <a:ext uri="{FF2B5EF4-FFF2-40B4-BE49-F238E27FC236}">
                <a16:creationId xmlns:a16="http://schemas.microsoft.com/office/drawing/2014/main" id="{61C4ECDB-D665-4F97-9335-38BA7D33FFCC}"/>
              </a:ext>
            </a:extLst>
          </p:cNvPr>
          <p:cNvSpPr>
            <a:spLocks noGrp="1"/>
          </p:cNvSpPr>
          <p:nvPr>
            <p:ph idx="1"/>
          </p:nvPr>
        </p:nvSpPr>
        <p:spPr/>
        <p:txBody>
          <a:bodyPr>
            <a:normAutofit/>
          </a:bodyPr>
          <a:lstStyle/>
          <a:p>
            <a:pPr>
              <a:buFont typeface="Arial" panose="020B0604020202020204" pitchFamily="34" charset="0"/>
              <a:buChar char="•"/>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 will be the sole owner of the business but there will be a manger to manage all the staff and a supervisor to coordinate all the services. </a:t>
            </a:r>
          </a:p>
          <a:p>
            <a:pPr>
              <a:buFont typeface="Arial" panose="020B0604020202020204" pitchFamily="34" charset="0"/>
              <a:buChar char="•"/>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General duties will involve reviewing of daily operations, employee training, inventory management, employee firing &amp; hiring, supplies ‘ordering, bar upkeep, routine maintenance, facility maintenance, and security management.</a:t>
            </a:r>
            <a:endPar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buFont typeface="Arial" panose="020B0604020202020204" pitchFamily="34" charset="0"/>
              <a:buChar char="•"/>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John Smith (personal advisor) will head the kitchen department while overseeing the kitchen staff on a daily basis.</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94331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1F88B6-6418-4C47-AD55-6AF8AC61E457}"/>
              </a:ext>
            </a:extLst>
          </p:cNvPr>
          <p:cNvSpPr>
            <a:spLocks noGrp="1"/>
          </p:cNvSpPr>
          <p:nvPr>
            <p:ph type="title"/>
          </p:nvPr>
        </p:nvSpPr>
        <p:spPr/>
        <p:txBody>
          <a:bodyPr>
            <a:normAutofit fontScale="90000"/>
          </a:bodyPr>
          <a:lstStyle/>
          <a:p>
            <a:r>
              <a:rPr lang="en-US" sz="6000" b="1" dirty="0">
                <a:solidFill>
                  <a:srgbClr val="0070C0"/>
                </a:solidFill>
                <a:latin typeface="Times New Roman" panose="02020603050405020304" pitchFamily="18" charset="0"/>
                <a:cs typeface="Times New Roman" panose="02020603050405020304" pitchFamily="18" charset="0"/>
              </a:rPr>
              <a:t>3-Year Financial Projection</a:t>
            </a:r>
          </a:p>
        </p:txBody>
      </p:sp>
      <p:graphicFrame>
        <p:nvGraphicFramePr>
          <p:cNvPr id="4" name="Content Placeholder 3">
            <a:extLst>
              <a:ext uri="{FF2B5EF4-FFF2-40B4-BE49-F238E27FC236}">
                <a16:creationId xmlns:a16="http://schemas.microsoft.com/office/drawing/2014/main" id="{4BAE99A9-3DCE-4ED5-8328-80F8913767C0}"/>
              </a:ext>
            </a:extLst>
          </p:cNvPr>
          <p:cNvGraphicFramePr>
            <a:graphicFrameLocks noGrp="1"/>
          </p:cNvGraphicFramePr>
          <p:nvPr>
            <p:ph idx="1"/>
            <p:extLst>
              <p:ext uri="{D42A27DB-BD31-4B8C-83A1-F6EECF244321}">
                <p14:modId xmlns:p14="http://schemas.microsoft.com/office/powerpoint/2010/main" val="2558002999"/>
              </p:ext>
            </p:extLst>
          </p:nvPr>
        </p:nvGraphicFramePr>
        <p:xfrm>
          <a:off x="1617785" y="2067951"/>
          <a:ext cx="7076048" cy="4033197"/>
        </p:xfrm>
        <a:graphic>
          <a:graphicData uri="http://schemas.openxmlformats.org/drawingml/2006/table">
            <a:tbl>
              <a:tblPr firstRow="1" firstCol="1" bandRow="1">
                <a:tableStyleId>{5C22544A-7EE6-4342-B048-85BDC9FD1C3A}</a:tableStyleId>
              </a:tblPr>
              <a:tblGrid>
                <a:gridCol w="1768633">
                  <a:extLst>
                    <a:ext uri="{9D8B030D-6E8A-4147-A177-3AD203B41FA5}">
                      <a16:colId xmlns:a16="http://schemas.microsoft.com/office/drawing/2014/main" val="2018769353"/>
                    </a:ext>
                  </a:extLst>
                </a:gridCol>
                <a:gridCol w="1768633">
                  <a:extLst>
                    <a:ext uri="{9D8B030D-6E8A-4147-A177-3AD203B41FA5}">
                      <a16:colId xmlns:a16="http://schemas.microsoft.com/office/drawing/2014/main" val="1475783218"/>
                    </a:ext>
                  </a:extLst>
                </a:gridCol>
                <a:gridCol w="1769391">
                  <a:extLst>
                    <a:ext uri="{9D8B030D-6E8A-4147-A177-3AD203B41FA5}">
                      <a16:colId xmlns:a16="http://schemas.microsoft.com/office/drawing/2014/main" val="2407631907"/>
                    </a:ext>
                  </a:extLst>
                </a:gridCol>
                <a:gridCol w="1769391">
                  <a:extLst>
                    <a:ext uri="{9D8B030D-6E8A-4147-A177-3AD203B41FA5}">
                      <a16:colId xmlns:a16="http://schemas.microsoft.com/office/drawing/2014/main" val="2812588779"/>
                    </a:ext>
                  </a:extLst>
                </a:gridCol>
              </a:tblGrid>
              <a:tr h="891923">
                <a:tc>
                  <a:txBody>
                    <a:bodyPr/>
                    <a:lstStyle/>
                    <a:p>
                      <a:pPr marL="0" marR="0" algn="just">
                        <a:lnSpc>
                          <a:spcPct val="107000"/>
                        </a:lnSpc>
                        <a:spcBef>
                          <a:spcPts val="0"/>
                        </a:spcBef>
                        <a:spcAft>
                          <a:spcPts val="0"/>
                        </a:spcAft>
                      </a:pPr>
                      <a:r>
                        <a:rPr lang="en-US" sz="1400" dirty="0">
                          <a:effectLst/>
                          <a:latin typeface="Times New Roman" panose="02020603050405020304" pitchFamily="18" charset="0"/>
                          <a:cs typeface="Times New Roman" panose="02020603050405020304" pitchFamily="18" charset="0"/>
                        </a:rPr>
                        <a:t>Annual Sales Projection on average</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400">
                          <a:effectLst/>
                          <a:latin typeface="Times New Roman" panose="02020603050405020304" pitchFamily="18" charset="0"/>
                          <a:cs typeface="Times New Roman" panose="02020603050405020304" pitchFamily="18" charset="0"/>
                        </a:rPr>
                        <a:t>First year</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400">
                          <a:effectLst/>
                          <a:latin typeface="Times New Roman" panose="02020603050405020304" pitchFamily="18" charset="0"/>
                          <a:cs typeface="Times New Roman" panose="02020603050405020304" pitchFamily="18" charset="0"/>
                        </a:rPr>
                        <a:t>Second year</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400">
                          <a:effectLst/>
                          <a:latin typeface="Times New Roman" panose="02020603050405020304" pitchFamily="18" charset="0"/>
                          <a:cs typeface="Times New Roman" panose="02020603050405020304" pitchFamily="18" charset="0"/>
                        </a:rPr>
                        <a:t>Third year</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66744817"/>
                  </a:ext>
                </a:extLst>
              </a:tr>
              <a:tr h="283717">
                <a:tc>
                  <a:txBody>
                    <a:bodyPr/>
                    <a:lstStyle/>
                    <a:p>
                      <a:pPr marL="0" marR="0" algn="just">
                        <a:lnSpc>
                          <a:spcPct val="107000"/>
                        </a:lnSpc>
                        <a:spcBef>
                          <a:spcPts val="0"/>
                        </a:spcBef>
                        <a:spcAft>
                          <a:spcPts val="0"/>
                        </a:spcAft>
                      </a:pPr>
                      <a:r>
                        <a:rPr lang="en-US" sz="1400">
                          <a:effectLst/>
                          <a:latin typeface="Times New Roman" panose="02020603050405020304" pitchFamily="18" charset="0"/>
                          <a:cs typeface="Times New Roman" panose="02020603050405020304" pitchFamily="18" charset="0"/>
                        </a:rPr>
                        <a:t>Meals</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400">
                          <a:effectLst/>
                          <a:latin typeface="Times New Roman" panose="02020603050405020304" pitchFamily="18" charset="0"/>
                          <a:cs typeface="Times New Roman" panose="02020603050405020304" pitchFamily="18" charset="0"/>
                        </a:rPr>
                        <a:t>$34,000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400">
                          <a:effectLst/>
                          <a:latin typeface="Times New Roman" panose="02020603050405020304" pitchFamily="18" charset="0"/>
                          <a:cs typeface="Times New Roman" panose="02020603050405020304" pitchFamily="18" charset="0"/>
                        </a:rPr>
                        <a:t>$37,000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400">
                          <a:effectLst/>
                          <a:latin typeface="Times New Roman" panose="02020603050405020304" pitchFamily="18" charset="0"/>
                          <a:cs typeface="Times New Roman" panose="02020603050405020304" pitchFamily="18" charset="0"/>
                        </a:rPr>
                        <a:t>$41,000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5671738"/>
                  </a:ext>
                </a:extLst>
              </a:tr>
              <a:tr h="283717">
                <a:tc>
                  <a:txBody>
                    <a:bodyPr/>
                    <a:lstStyle/>
                    <a:p>
                      <a:pPr marL="0" marR="0" algn="just">
                        <a:lnSpc>
                          <a:spcPct val="107000"/>
                        </a:lnSpc>
                        <a:spcBef>
                          <a:spcPts val="0"/>
                        </a:spcBef>
                        <a:spcAft>
                          <a:spcPts val="0"/>
                        </a:spcAft>
                      </a:pPr>
                      <a:r>
                        <a:rPr lang="en-US" sz="1400">
                          <a:effectLst/>
                          <a:latin typeface="Times New Roman" panose="02020603050405020304" pitchFamily="18" charset="0"/>
                          <a:cs typeface="Times New Roman" panose="02020603050405020304" pitchFamily="18" charset="0"/>
                        </a:rPr>
                        <a:t>Drink</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400">
                          <a:effectLst/>
                          <a:latin typeface="Times New Roman" panose="02020603050405020304" pitchFamily="18" charset="0"/>
                          <a:cs typeface="Times New Roman" panose="02020603050405020304" pitchFamily="18" charset="0"/>
                        </a:rPr>
                        <a:t>$244,000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400">
                          <a:effectLst/>
                          <a:latin typeface="Times New Roman" panose="02020603050405020304" pitchFamily="18" charset="0"/>
                          <a:cs typeface="Times New Roman" panose="02020603050405020304" pitchFamily="18" charset="0"/>
                        </a:rPr>
                        <a:t>$268,500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400">
                          <a:effectLst/>
                          <a:latin typeface="Times New Roman" panose="02020603050405020304" pitchFamily="18" charset="0"/>
                          <a:cs typeface="Times New Roman" panose="02020603050405020304" pitchFamily="18" charset="0"/>
                        </a:rPr>
                        <a:t>$295,470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6719863"/>
                  </a:ext>
                </a:extLst>
              </a:tr>
              <a:tr h="283717">
                <a:tc>
                  <a:txBody>
                    <a:bodyPr/>
                    <a:lstStyle/>
                    <a:p>
                      <a:pPr marL="0" marR="0" algn="just">
                        <a:lnSpc>
                          <a:spcPct val="107000"/>
                        </a:lnSpc>
                        <a:spcBef>
                          <a:spcPts val="0"/>
                        </a:spcBef>
                        <a:spcAft>
                          <a:spcPts val="0"/>
                        </a:spcAft>
                      </a:pPr>
                      <a:r>
                        <a:rPr lang="en-US" sz="1400">
                          <a:effectLst/>
                          <a:latin typeface="Times New Roman" panose="02020603050405020304" pitchFamily="18" charset="0"/>
                          <a:cs typeface="Times New Roman" panose="02020603050405020304" pitchFamily="18" charset="0"/>
                        </a:rPr>
                        <a:t>Appetizer</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400">
                          <a:effectLst/>
                          <a:latin typeface="Times New Roman" panose="02020603050405020304" pitchFamily="18" charset="0"/>
                          <a:cs typeface="Times New Roman" panose="02020603050405020304" pitchFamily="18" charset="0"/>
                        </a:rPr>
                        <a:t>$71,000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400">
                          <a:effectLst/>
                          <a:latin typeface="Times New Roman" panose="02020603050405020304" pitchFamily="18" charset="0"/>
                          <a:cs typeface="Times New Roman" panose="02020603050405020304" pitchFamily="18" charset="0"/>
                        </a:rPr>
                        <a:t>$76,000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400">
                          <a:effectLst/>
                          <a:latin typeface="Times New Roman" panose="02020603050405020304" pitchFamily="18" charset="0"/>
                          <a:cs typeface="Times New Roman" panose="02020603050405020304" pitchFamily="18" charset="0"/>
                        </a:rPr>
                        <a:t>$85,000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54478856"/>
                  </a:ext>
                </a:extLst>
              </a:tr>
              <a:tr h="283717">
                <a:tc>
                  <a:txBody>
                    <a:bodyPr/>
                    <a:lstStyle/>
                    <a:p>
                      <a:pPr marL="0" marR="0" algn="just">
                        <a:lnSpc>
                          <a:spcPct val="107000"/>
                        </a:lnSpc>
                        <a:spcBef>
                          <a:spcPts val="0"/>
                        </a:spcBef>
                        <a:spcAft>
                          <a:spcPts val="0"/>
                        </a:spcAft>
                      </a:pPr>
                      <a:r>
                        <a:rPr lang="en-US" sz="1400">
                          <a:effectLst/>
                          <a:latin typeface="Times New Roman" panose="02020603050405020304" pitchFamily="18" charset="0"/>
                          <a:cs typeface="Times New Roman" panose="02020603050405020304" pitchFamily="18" charset="0"/>
                        </a:rPr>
                        <a:t>Total Income</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400">
                          <a:effectLst/>
                          <a:latin typeface="Times New Roman" panose="02020603050405020304" pitchFamily="18" charset="0"/>
                          <a:cs typeface="Times New Roman" panose="02020603050405020304" pitchFamily="18" charset="0"/>
                        </a:rPr>
                        <a:t>$349,000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400">
                          <a:effectLst/>
                          <a:latin typeface="Times New Roman" panose="02020603050405020304" pitchFamily="18" charset="0"/>
                          <a:cs typeface="Times New Roman" panose="02020603050405020304" pitchFamily="18" charset="0"/>
                        </a:rPr>
                        <a:t>$381,500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400">
                          <a:effectLst/>
                          <a:latin typeface="Times New Roman" panose="02020603050405020304" pitchFamily="18" charset="0"/>
                          <a:cs typeface="Times New Roman" panose="02020603050405020304" pitchFamily="18" charset="0"/>
                        </a:rPr>
                        <a:t>$421,470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65857488"/>
                  </a:ext>
                </a:extLst>
              </a:tr>
              <a:tr h="283717">
                <a:tc>
                  <a:txBody>
                    <a:bodyPr/>
                    <a:lstStyle/>
                    <a:p>
                      <a:pPr marL="0" marR="0" algn="just">
                        <a:lnSpc>
                          <a:spcPct val="107000"/>
                        </a:lnSpc>
                        <a:spcBef>
                          <a:spcPts val="0"/>
                        </a:spcBef>
                        <a:spcAft>
                          <a:spcPts val="0"/>
                        </a:spcAft>
                      </a:pPr>
                      <a:r>
                        <a:rPr lang="en-US" sz="1400">
                          <a:effectLst/>
                          <a:latin typeface="Times New Roman" panose="02020603050405020304" pitchFamily="18" charset="0"/>
                          <a:cs typeface="Times New Roman" panose="02020603050405020304" pitchFamily="18" charset="0"/>
                        </a:rPr>
                        <a:t>Cost of Sales</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4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90320921"/>
                  </a:ext>
                </a:extLst>
              </a:tr>
              <a:tr h="283717">
                <a:tc>
                  <a:txBody>
                    <a:bodyPr/>
                    <a:lstStyle/>
                    <a:p>
                      <a:pPr marL="0" marR="0" algn="just">
                        <a:lnSpc>
                          <a:spcPct val="107000"/>
                        </a:lnSpc>
                        <a:spcBef>
                          <a:spcPts val="0"/>
                        </a:spcBef>
                        <a:spcAft>
                          <a:spcPts val="0"/>
                        </a:spcAft>
                      </a:pPr>
                      <a:r>
                        <a:rPr lang="en-US" sz="1400">
                          <a:effectLst/>
                          <a:latin typeface="Times New Roman" panose="02020603050405020304" pitchFamily="18" charset="0"/>
                          <a:cs typeface="Times New Roman" panose="02020603050405020304" pitchFamily="18" charset="0"/>
                        </a:rPr>
                        <a:t>Meals</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400">
                          <a:effectLst/>
                          <a:latin typeface="Times New Roman" panose="02020603050405020304" pitchFamily="18" charset="0"/>
                          <a:cs typeface="Times New Roman" panose="02020603050405020304" pitchFamily="18" charset="0"/>
                        </a:rPr>
                        <a:t>$11,000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400">
                          <a:effectLst/>
                          <a:latin typeface="Times New Roman" panose="02020603050405020304" pitchFamily="18" charset="0"/>
                          <a:cs typeface="Times New Roman" panose="02020603050405020304" pitchFamily="18" charset="0"/>
                        </a:rPr>
                        <a:t>$12,000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400">
                          <a:effectLst/>
                          <a:latin typeface="Times New Roman" panose="02020603050405020304" pitchFamily="18" charset="0"/>
                          <a:cs typeface="Times New Roman" panose="02020603050405020304" pitchFamily="18" charset="0"/>
                        </a:rPr>
                        <a:t>$13,000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2236734"/>
                  </a:ext>
                </a:extLst>
              </a:tr>
              <a:tr h="283717">
                <a:tc>
                  <a:txBody>
                    <a:bodyPr/>
                    <a:lstStyle/>
                    <a:p>
                      <a:pPr marL="0" marR="0" algn="just">
                        <a:lnSpc>
                          <a:spcPct val="107000"/>
                        </a:lnSpc>
                        <a:spcBef>
                          <a:spcPts val="0"/>
                        </a:spcBef>
                        <a:spcAft>
                          <a:spcPts val="0"/>
                        </a:spcAft>
                      </a:pPr>
                      <a:r>
                        <a:rPr lang="en-US" sz="1400">
                          <a:effectLst/>
                          <a:latin typeface="Times New Roman" panose="02020603050405020304" pitchFamily="18" charset="0"/>
                          <a:cs typeface="Times New Roman" panose="02020603050405020304" pitchFamily="18" charset="0"/>
                        </a:rPr>
                        <a:t>Drink</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400">
                          <a:effectLst/>
                          <a:latin typeface="Times New Roman" panose="02020603050405020304" pitchFamily="18" charset="0"/>
                          <a:cs typeface="Times New Roman" panose="02020603050405020304" pitchFamily="18" charset="0"/>
                        </a:rPr>
                        <a:t>$138,000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400">
                          <a:effectLst/>
                          <a:latin typeface="Times New Roman" panose="02020603050405020304" pitchFamily="18" charset="0"/>
                          <a:cs typeface="Times New Roman" panose="02020603050405020304" pitchFamily="18" charset="0"/>
                        </a:rPr>
                        <a:t>$158,000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400" dirty="0">
                          <a:effectLst/>
                          <a:latin typeface="Times New Roman" panose="02020603050405020304" pitchFamily="18" charset="0"/>
                          <a:cs typeface="Times New Roman" panose="02020603050405020304" pitchFamily="18" charset="0"/>
                        </a:rPr>
                        <a:t>$174,000</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70735072"/>
                  </a:ext>
                </a:extLst>
              </a:tr>
              <a:tr h="283717">
                <a:tc>
                  <a:txBody>
                    <a:bodyPr/>
                    <a:lstStyle/>
                    <a:p>
                      <a:pPr marL="0" marR="0" algn="just">
                        <a:lnSpc>
                          <a:spcPct val="107000"/>
                        </a:lnSpc>
                        <a:spcBef>
                          <a:spcPts val="0"/>
                        </a:spcBef>
                        <a:spcAft>
                          <a:spcPts val="0"/>
                        </a:spcAft>
                      </a:pPr>
                      <a:r>
                        <a:rPr lang="en-US" sz="1400">
                          <a:effectLst/>
                          <a:latin typeface="Times New Roman" panose="02020603050405020304" pitchFamily="18" charset="0"/>
                          <a:cs typeface="Times New Roman" panose="02020603050405020304" pitchFamily="18" charset="0"/>
                        </a:rPr>
                        <a:t>Appetizer</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400">
                          <a:effectLst/>
                          <a:latin typeface="Times New Roman" panose="02020603050405020304" pitchFamily="18" charset="0"/>
                          <a:cs typeface="Times New Roman" panose="02020603050405020304" pitchFamily="18" charset="0"/>
                        </a:rPr>
                        <a:t>$27,000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400">
                          <a:effectLst/>
                          <a:latin typeface="Times New Roman" panose="02020603050405020304" pitchFamily="18" charset="0"/>
                          <a:cs typeface="Times New Roman" panose="02020603050405020304" pitchFamily="18" charset="0"/>
                        </a:rPr>
                        <a:t>$30,000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400">
                          <a:effectLst/>
                          <a:latin typeface="Times New Roman" panose="02020603050405020304" pitchFamily="18" charset="0"/>
                          <a:cs typeface="Times New Roman" panose="02020603050405020304" pitchFamily="18" charset="0"/>
                        </a:rPr>
                        <a:t>$33,000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78353905"/>
                  </a:ext>
                </a:extLst>
              </a:tr>
              <a:tr h="587821">
                <a:tc>
                  <a:txBody>
                    <a:bodyPr/>
                    <a:lstStyle/>
                    <a:p>
                      <a:pPr marL="0" marR="0" algn="just">
                        <a:lnSpc>
                          <a:spcPct val="107000"/>
                        </a:lnSpc>
                        <a:spcBef>
                          <a:spcPts val="0"/>
                        </a:spcBef>
                        <a:spcAft>
                          <a:spcPts val="0"/>
                        </a:spcAft>
                      </a:pPr>
                      <a:r>
                        <a:rPr lang="en-US" sz="1400">
                          <a:effectLst/>
                          <a:latin typeface="Times New Roman" panose="02020603050405020304" pitchFamily="18" charset="0"/>
                          <a:cs typeface="Times New Roman" panose="02020603050405020304" pitchFamily="18" charset="0"/>
                        </a:rPr>
                        <a:t>Total Cost of Sales</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400">
                          <a:effectLst/>
                          <a:latin typeface="Times New Roman" panose="02020603050405020304" pitchFamily="18" charset="0"/>
                          <a:cs typeface="Times New Roman" panose="02020603050405020304" pitchFamily="18" charset="0"/>
                        </a:rPr>
                        <a:t>$176,000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400">
                          <a:effectLst/>
                          <a:latin typeface="Times New Roman" panose="02020603050405020304" pitchFamily="18" charset="0"/>
                          <a:cs typeface="Times New Roman" panose="02020603050405020304" pitchFamily="18" charset="0"/>
                        </a:rPr>
                        <a:t>$200,000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400">
                          <a:effectLst/>
                          <a:latin typeface="Times New Roman" panose="02020603050405020304" pitchFamily="18" charset="0"/>
                          <a:cs typeface="Times New Roman" panose="02020603050405020304" pitchFamily="18" charset="0"/>
                        </a:rPr>
                        <a:t>$220,000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15487520"/>
                  </a:ext>
                </a:extLst>
              </a:tr>
              <a:tr h="283717">
                <a:tc>
                  <a:txBody>
                    <a:bodyPr/>
                    <a:lstStyle/>
                    <a:p>
                      <a:pPr marL="0" marR="0" algn="just">
                        <a:lnSpc>
                          <a:spcPct val="107000"/>
                        </a:lnSpc>
                        <a:spcBef>
                          <a:spcPts val="0"/>
                        </a:spcBef>
                        <a:spcAft>
                          <a:spcPts val="0"/>
                        </a:spcAft>
                      </a:pPr>
                      <a:r>
                        <a:rPr lang="en-US" sz="1400">
                          <a:effectLst/>
                          <a:latin typeface="Times New Roman" panose="02020603050405020304" pitchFamily="18" charset="0"/>
                          <a:cs typeface="Times New Roman" panose="02020603050405020304" pitchFamily="18" charset="0"/>
                        </a:rPr>
                        <a:t>Gross Margin</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400">
                          <a:effectLst/>
                          <a:latin typeface="Times New Roman" panose="02020603050405020304" pitchFamily="18" charset="0"/>
                          <a:cs typeface="Times New Roman" panose="02020603050405020304" pitchFamily="18" charset="0"/>
                        </a:rPr>
                        <a:t>$173,000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400">
                          <a:effectLst/>
                          <a:latin typeface="Times New Roman" panose="02020603050405020304" pitchFamily="18" charset="0"/>
                          <a:cs typeface="Times New Roman" panose="02020603050405020304" pitchFamily="18" charset="0"/>
                        </a:rPr>
                        <a:t>$181,500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400" dirty="0">
                          <a:effectLst/>
                          <a:latin typeface="Times New Roman" panose="02020603050405020304" pitchFamily="18" charset="0"/>
                          <a:cs typeface="Times New Roman" panose="02020603050405020304" pitchFamily="18" charset="0"/>
                        </a:rPr>
                        <a:t>$201,470</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19836287"/>
                  </a:ext>
                </a:extLst>
              </a:tr>
            </a:tbl>
          </a:graphicData>
        </a:graphic>
      </p:graphicFrame>
    </p:spTree>
    <p:extLst>
      <p:ext uri="{BB962C8B-B14F-4D97-AF65-F5344CB8AC3E}">
        <p14:creationId xmlns:p14="http://schemas.microsoft.com/office/powerpoint/2010/main" val="55915494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73</TotalTime>
  <Words>3100</Words>
  <Application>Microsoft Office PowerPoint</Application>
  <PresentationFormat>Widescreen</PresentationFormat>
  <Paragraphs>177</Paragraphs>
  <Slides>19</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Calibri</vt:lpstr>
      <vt:lpstr>Symbol</vt:lpstr>
      <vt:lpstr>Times New Roman</vt:lpstr>
      <vt:lpstr>Trebuchet MS</vt:lpstr>
      <vt:lpstr>Wingdings 3</vt:lpstr>
      <vt:lpstr>Facet</vt:lpstr>
      <vt:lpstr>Strategic Management Plan</vt:lpstr>
      <vt:lpstr>1. Executive Summary</vt:lpstr>
      <vt:lpstr>Customer Trends</vt:lpstr>
      <vt:lpstr>Macro-environmental Factors</vt:lpstr>
      <vt:lpstr>Competition</vt:lpstr>
      <vt:lpstr>Company/Business Trends</vt:lpstr>
      <vt:lpstr>Products vs Competition</vt:lpstr>
      <vt:lpstr>Management/People/Organization</vt:lpstr>
      <vt:lpstr>3-Year Financial Projection</vt:lpstr>
      <vt:lpstr>SWOT Analysis (Strengths) </vt:lpstr>
      <vt:lpstr>Weaknesses</vt:lpstr>
      <vt:lpstr>Opportunities</vt:lpstr>
      <vt:lpstr>Threats</vt:lpstr>
      <vt:lpstr>Objectives</vt:lpstr>
      <vt:lpstr>Leveraging Strengths</vt:lpstr>
      <vt:lpstr>Mitigating the Weaknesses</vt:lpstr>
      <vt:lpstr>Identifying Key Opportunities</vt:lpstr>
      <vt:lpstr>Defending Against Threats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Strategic Management Plan</dc:title>
  <dc:creator>Sam</dc:creator>
  <cp:lastModifiedBy>Sam</cp:lastModifiedBy>
  <cp:revision>11</cp:revision>
  <dcterms:created xsi:type="dcterms:W3CDTF">2021-05-13T10:19:53Z</dcterms:created>
  <dcterms:modified xsi:type="dcterms:W3CDTF">2021-05-13T11:33:50Z</dcterms:modified>
</cp:coreProperties>
</file>